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99" r:id="rId3"/>
    <p:sldMasterId id="2147483744" r:id="rId4"/>
    <p:sldMasterId id="2147483765" r:id="rId5"/>
    <p:sldMasterId id="2147483807" r:id="rId6"/>
    <p:sldMasterId id="2147483819" r:id="rId7"/>
  </p:sldMasterIdLst>
  <p:notesMasterIdLst>
    <p:notesMasterId r:id="rId90"/>
  </p:notesMasterIdLst>
  <p:sldIdLst>
    <p:sldId id="256" r:id="rId8"/>
    <p:sldId id="647" r:id="rId9"/>
    <p:sldId id="461" r:id="rId10"/>
    <p:sldId id="640" r:id="rId11"/>
    <p:sldId id="642" r:id="rId12"/>
    <p:sldId id="643" r:id="rId13"/>
    <p:sldId id="507" r:id="rId14"/>
    <p:sldId id="508" r:id="rId15"/>
    <p:sldId id="509" r:id="rId16"/>
    <p:sldId id="510" r:id="rId17"/>
    <p:sldId id="511" r:id="rId18"/>
    <p:sldId id="512" r:id="rId19"/>
    <p:sldId id="513" r:id="rId20"/>
    <p:sldId id="514" r:id="rId21"/>
    <p:sldId id="515" r:id="rId22"/>
    <p:sldId id="644" r:id="rId23"/>
    <p:sldId id="645" r:id="rId24"/>
    <p:sldId id="516" r:id="rId25"/>
    <p:sldId id="517" r:id="rId26"/>
    <p:sldId id="518" r:id="rId27"/>
    <p:sldId id="519" r:id="rId28"/>
    <p:sldId id="520" r:id="rId29"/>
    <p:sldId id="521" r:id="rId30"/>
    <p:sldId id="522" r:id="rId31"/>
    <p:sldId id="523" r:id="rId32"/>
    <p:sldId id="524" r:id="rId33"/>
    <p:sldId id="525" r:id="rId34"/>
    <p:sldId id="526" r:id="rId35"/>
    <p:sldId id="527" r:id="rId36"/>
    <p:sldId id="528" r:id="rId37"/>
    <p:sldId id="529" r:id="rId38"/>
    <p:sldId id="530" r:id="rId39"/>
    <p:sldId id="531" r:id="rId40"/>
    <p:sldId id="532" r:id="rId41"/>
    <p:sldId id="533" r:id="rId42"/>
    <p:sldId id="534" r:id="rId43"/>
    <p:sldId id="535" r:id="rId44"/>
    <p:sldId id="536" r:id="rId45"/>
    <p:sldId id="537" r:id="rId46"/>
    <p:sldId id="538" r:id="rId47"/>
    <p:sldId id="539" r:id="rId48"/>
    <p:sldId id="540" r:id="rId49"/>
    <p:sldId id="541" r:id="rId50"/>
    <p:sldId id="542" r:id="rId51"/>
    <p:sldId id="543" r:id="rId52"/>
    <p:sldId id="544" r:id="rId53"/>
    <p:sldId id="545" r:id="rId54"/>
    <p:sldId id="546" r:id="rId55"/>
    <p:sldId id="547" r:id="rId56"/>
    <p:sldId id="548" r:id="rId57"/>
    <p:sldId id="549" r:id="rId58"/>
    <p:sldId id="506" r:id="rId59"/>
    <p:sldId id="505" r:id="rId60"/>
    <p:sldId id="565" r:id="rId61"/>
    <p:sldId id="566" r:id="rId62"/>
    <p:sldId id="567" r:id="rId63"/>
    <p:sldId id="570" r:id="rId64"/>
    <p:sldId id="573" r:id="rId65"/>
    <p:sldId id="575" r:id="rId66"/>
    <p:sldId id="648" r:id="rId67"/>
    <p:sldId id="649" r:id="rId68"/>
    <p:sldId id="650" r:id="rId69"/>
    <p:sldId id="651" r:id="rId70"/>
    <p:sldId id="652" r:id="rId71"/>
    <p:sldId id="653" r:id="rId72"/>
    <p:sldId id="654" r:id="rId73"/>
    <p:sldId id="655" r:id="rId74"/>
    <p:sldId id="657" r:id="rId75"/>
    <p:sldId id="669" r:id="rId76"/>
    <p:sldId id="504" r:id="rId77"/>
    <p:sldId id="460" r:id="rId78"/>
    <p:sldId id="658" r:id="rId79"/>
    <p:sldId id="659" r:id="rId80"/>
    <p:sldId id="660" r:id="rId81"/>
    <p:sldId id="661" r:id="rId82"/>
    <p:sldId id="662" r:id="rId83"/>
    <p:sldId id="663" r:id="rId84"/>
    <p:sldId id="664" r:id="rId85"/>
    <p:sldId id="665" r:id="rId86"/>
    <p:sldId id="666" r:id="rId87"/>
    <p:sldId id="667" r:id="rId88"/>
    <p:sldId id="66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13"/>
    <p:restoredTop sz="93600"/>
  </p:normalViewPr>
  <p:slideViewPr>
    <p:cSldViewPr snapToObjects="1">
      <p:cViewPr varScale="1">
        <p:scale>
          <a:sx n="122" d="100"/>
          <a:sy n="122" d="100"/>
        </p:scale>
        <p:origin x="472" y="200"/>
      </p:cViewPr>
      <p:guideLst>
        <p:guide orient="horz" pos="2160"/>
        <p:guide pos="3840"/>
      </p:guideLst>
    </p:cSldViewPr>
  </p:slideViewPr>
  <p:notesTextViewPr>
    <p:cViewPr>
      <p:scale>
        <a:sx n="1" d="1"/>
        <a:sy n="1" d="1"/>
      </p:scale>
      <p:origin x="0" y="0"/>
    </p:cViewPr>
  </p:notesTextViewPr>
  <p:notesViewPr>
    <p:cSldViewPr snapToObjects="1">
      <p:cViewPr varScale="1">
        <p:scale>
          <a:sx n="118" d="100"/>
          <a:sy n="118" d="100"/>
        </p:scale>
        <p:origin x="2392"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notesMaster" Target="notesMasters/notes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21ED3-A5B8-0F43-BEC8-3BB1C1D7A737}" type="datetimeFigureOut">
              <a:rPr lang="en-US" smtClean="0"/>
              <a:t>11/10/20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41FF0E-6A16-9846-9D25-5326C9261782}" type="slidenum">
              <a:rPr lang="en-US" smtClean="0"/>
              <a:t>‹#›</a:t>
            </a:fld>
            <a:endParaRPr lang="en-US"/>
          </a:p>
        </p:txBody>
      </p:sp>
    </p:spTree>
    <p:extLst>
      <p:ext uri="{BB962C8B-B14F-4D97-AF65-F5344CB8AC3E}">
        <p14:creationId xmlns:p14="http://schemas.microsoft.com/office/powerpoint/2010/main" val="48599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Slides</a:t>
            </a:r>
            <a:r>
              <a:rPr lang="en-US" baseline="0" dirty="0"/>
              <a:t> a</a:t>
            </a:r>
            <a:r>
              <a:rPr lang="en-US" dirty="0"/>
              <a:t>dapted from Nick McKeown’s talk</a:t>
            </a:r>
            <a:r>
              <a:rPr lang="en-US" baseline="0" dirty="0"/>
              <a:t> and P4 tutorial.</a:t>
            </a:r>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1</a:t>
            </a:fld>
            <a:endParaRPr lang="en-US"/>
          </a:p>
        </p:txBody>
      </p:sp>
    </p:spTree>
    <p:extLst>
      <p:ext uri="{BB962C8B-B14F-4D97-AF65-F5344CB8AC3E}">
        <p14:creationId xmlns:p14="http://schemas.microsoft.com/office/powerpoint/2010/main" val="30223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68478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dirty="0">
                <a:solidFill>
                  <a:schemeClr val="tx1"/>
                </a:solidFill>
                <a:effectLst/>
                <a:latin typeface="+mn-lt"/>
                <a:ea typeface="+mn-ea"/>
                <a:cs typeface="+mn-cs"/>
              </a:rPr>
              <a:t>PISA</a:t>
            </a:r>
            <a:r>
              <a:rPr lang="en-US" sz="1200" b="0" i="0" u="none" strike="noStrike" kern="1200" baseline="0" dirty="0">
                <a:solidFill>
                  <a:schemeClr val="tx1"/>
                </a:solidFill>
                <a:effectLst/>
                <a:latin typeface="+mn-lt"/>
                <a:ea typeface="+mn-ea"/>
                <a:cs typeface="+mn-cs"/>
              </a:rPr>
              <a:t> chips are also built around a pipeline. But in PISA, all the pipeline stages are all IDENTICAL. They initially don’t know anything about protocols – they are sitting waiting to receive instructions from the compiler.</a:t>
            </a:r>
          </a:p>
          <a:p>
            <a:pPr marL="0" indent="0">
              <a:buNone/>
            </a:pPr>
            <a:endParaRPr lang="en-US" sz="1200" b="0" i="0" u="none" strike="noStrike" kern="1200" baseline="0" dirty="0">
              <a:solidFill>
                <a:schemeClr val="tx1"/>
              </a:solidFill>
              <a:effectLst/>
              <a:latin typeface="+mn-lt"/>
              <a:ea typeface="+mn-ea"/>
              <a:cs typeface="+mn-cs"/>
            </a:endParaRPr>
          </a:p>
          <a:p>
            <a:pPr marL="0" indent="0">
              <a:buNone/>
            </a:pPr>
            <a:r>
              <a:rPr lang="en-US" sz="1200" b="0" i="0" u="none" strike="noStrike" kern="1200" baseline="0" dirty="0">
                <a:solidFill>
                  <a:schemeClr val="tx1"/>
                </a:solidFill>
                <a:effectLst/>
                <a:latin typeface="+mn-lt"/>
                <a:ea typeface="+mn-ea"/>
                <a:cs typeface="+mn-cs"/>
              </a:rPr>
              <a:t>The basic operations of each stage is called “Match + Action” – In each stage, there is a set of memories which match on headers, </a:t>
            </a:r>
          </a:p>
          <a:p>
            <a:pPr marL="0" indent="0">
              <a:buNone/>
            </a:pPr>
            <a:r>
              <a:rPr lang="en-US" sz="1200" b="0" i="0" u="none" strike="noStrike" kern="1200" baseline="0" dirty="0">
                <a:solidFill>
                  <a:schemeClr val="tx1"/>
                </a:solidFill>
                <a:effectLst/>
                <a:latin typeface="+mn-lt"/>
                <a:ea typeface="+mn-ea"/>
                <a:cs typeface="+mn-cs"/>
              </a:rPr>
              <a:t>Depending on the match, an action is applied to the header by an ALU. And then the header is passed to the next stage, and so on.</a:t>
            </a:r>
          </a:p>
          <a:p>
            <a:pPr marL="0" indent="0">
              <a:buNone/>
            </a:pPr>
            <a:endParaRPr lang="en-US" sz="1200" b="0" i="0" u="none" strike="noStrike" kern="1200" baseline="0" dirty="0">
              <a:solidFill>
                <a:schemeClr val="tx1"/>
              </a:solidFill>
              <a:effectLst/>
              <a:latin typeface="+mn-lt"/>
              <a:ea typeface="+mn-ea"/>
              <a:cs typeface="+mn-cs"/>
            </a:endParaRPr>
          </a:p>
          <a:p>
            <a:pPr marL="0" indent="0">
              <a:buNone/>
            </a:pPr>
            <a:r>
              <a:rPr lang="en-US" sz="1200" b="0" i="0" u="none" strike="noStrike" kern="1200" baseline="0" dirty="0">
                <a:solidFill>
                  <a:schemeClr val="tx1"/>
                </a:solidFill>
                <a:effectLst/>
                <a:latin typeface="+mn-lt"/>
                <a:ea typeface="+mn-ea"/>
                <a:cs typeface="+mn-cs"/>
              </a:rPr>
              <a:t>A PISA chip is initially blank – it doesn’t know about any protocols. </a:t>
            </a:r>
          </a:p>
          <a:p>
            <a:pPr marL="0" indent="0">
              <a:buNone/>
            </a:pPr>
            <a:r>
              <a:rPr lang="en-US" sz="1200" b="0" i="0" u="none" strike="noStrike" kern="1200" baseline="0" dirty="0">
                <a:solidFill>
                  <a:schemeClr val="tx1"/>
                </a:solidFill>
                <a:effectLst/>
                <a:latin typeface="+mn-lt"/>
                <a:ea typeface="+mn-ea"/>
                <a:cs typeface="+mn-cs"/>
              </a:rPr>
              <a:t>The P4 programmer tells the programmable parser what packet headers it should recognize. </a:t>
            </a:r>
          </a:p>
          <a:p>
            <a:pPr marL="0" indent="0">
              <a:buNone/>
            </a:pPr>
            <a:r>
              <a:rPr lang="en-US" sz="1200" b="0" i="0" u="none" strike="noStrike" kern="1200" baseline="0" dirty="0">
                <a:solidFill>
                  <a:schemeClr val="tx1"/>
                </a:solidFill>
                <a:effectLst/>
                <a:latin typeface="+mn-lt"/>
                <a:ea typeface="+mn-ea"/>
                <a:cs typeface="+mn-cs"/>
              </a:rPr>
              <a:t>If a new header is developed, we add it to the set of headers the parser recognizes. </a:t>
            </a:r>
          </a:p>
          <a:p>
            <a:pPr marL="0" indent="0">
              <a:buNone/>
            </a:pPr>
            <a:endParaRPr lang="en-US" sz="1200" b="0" i="0" u="none" strike="noStrike" kern="1200" baseline="0" dirty="0">
              <a:solidFill>
                <a:schemeClr val="tx1"/>
              </a:solidFill>
              <a:effectLst/>
              <a:latin typeface="+mn-lt"/>
              <a:ea typeface="+mn-ea"/>
              <a:cs typeface="+mn-cs"/>
            </a:endParaRPr>
          </a:p>
          <a:p>
            <a:pPr marL="0" indent="0">
              <a:buNone/>
            </a:pPr>
            <a:r>
              <a:rPr lang="en-US" sz="1200" b="0" i="0" u="none" strike="noStrike" kern="1200" baseline="0" dirty="0">
                <a:solidFill>
                  <a:schemeClr val="tx1"/>
                </a:solidFill>
                <a:effectLst/>
                <a:latin typeface="+mn-lt"/>
                <a:ea typeface="+mn-ea"/>
                <a:cs typeface="+mn-cs"/>
              </a:rPr>
              <a:t>Let’s take a closer look at how a packet is processed </a:t>
            </a:r>
            <a:r>
              <a:rPr lang="is-IS" sz="1200" b="0" i="0" u="none" strike="noStrike" kern="1200" baseline="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fld id="{05942DF7-03BE-1B4F-9218-E95B31D4B02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8889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96871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9163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681841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Back in the 1990s, a switch chip only needed to support 2 or 3 protocols.</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3532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Today, it needs to support dozens. This is the typical set of protocols supported in a data center top of rack switch today. It is getting almost impossible to design fixed function chips with all the protocols, and to get it right.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If the chip is programmable, the chip design is much simpler. Complicated protocols are just programs written later by the user.</a:t>
            </a:r>
            <a:endParaRPr lang="en-US" b="0" dirty="0">
              <a:effectLst/>
            </a:endParaRPr>
          </a:p>
          <a:p>
            <a:br>
              <a:rPr lang="en-US" b="0" dirty="0">
                <a:effectLst/>
              </a:rPr>
            </a:br>
            <a:r>
              <a:rPr lang="en-US" sz="1200" b="0" i="0" u="none" strike="noStrike" kern="1200" dirty="0">
                <a:solidFill>
                  <a:schemeClr val="tx1"/>
                </a:solidFill>
                <a:effectLst/>
                <a:latin typeface="+mn-lt"/>
                <a:ea typeface="+mn-ea"/>
                <a:cs typeface="+mn-cs"/>
              </a:rPr>
              <a:t>You can see how switch chips get more uniform as they become more programmable.</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830309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But if we want to have complete visibility into exactly what our network is doing, all the time, then we need to answer four questions.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r>
              <a:rPr lang="en-US" dirty="0"/>
              <a:t>First:</a:t>
            </a:r>
            <a:r>
              <a:rPr lang="en-US" baseline="0" dirty="0"/>
              <a:t> Which path did my packet take?  I want every packet to tell me which switches it visited and when, to the nanosecond.</a:t>
            </a:r>
          </a:p>
          <a:p>
            <a:endParaRPr lang="en-US" baseline="0" dirty="0"/>
          </a:p>
          <a:p>
            <a:r>
              <a:rPr lang="en-US" baseline="0" dirty="0"/>
              <a:t>Second: When it passed through the switches, which rules did it match on? I want every packet to tell me which rules it matched on along the way, so I can tell exactly why it reached this point.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39849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Third:</a:t>
            </a:r>
            <a:r>
              <a:rPr lang="en-US" baseline="0" dirty="0"/>
              <a:t> How long did my packet spend in the queue at each switch along the way?  I want every packet to tell me how long it was sitting in a queue, to the nanosecond.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this case, we can see that the queue spent a long time in the 3</a:t>
            </a:r>
            <a:r>
              <a:rPr lang="en-US" baseline="30000" dirty="0"/>
              <a:t>rd</a:t>
            </a:r>
            <a:r>
              <a:rPr lang="en-US" baseline="0" dirty="0"/>
              <a:t> switch, which must be because of congestion. I need to know who caused the congestion, so I want to have the switch tell me. This leads to my final question: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“Who did my packet share the queue with?”</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8672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know who I shared the queue with, and I can see that all these orange</a:t>
            </a:r>
            <a:r>
              <a:rPr lang="en-US" baseline="0" dirty="0"/>
              <a:t> packets are causing congestion, I can identify the flow, the application, the server and the real culprit. </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60067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3</a:t>
            </a:fld>
            <a:endParaRPr lang="en-US"/>
          </a:p>
        </p:txBody>
      </p:sp>
    </p:spTree>
    <p:extLst>
      <p:ext uri="{BB962C8B-B14F-4D97-AF65-F5344CB8AC3E}">
        <p14:creationId xmlns:p14="http://schemas.microsoft.com/office/powerpoint/2010/main" val="1820914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a:t>
            </a:r>
            <a:r>
              <a:rPr lang="en-US" baseline="0" dirty="0"/>
              <a:t> the four questions. These are the holy grail of network monitoring: They represent the complete ground truth of what’s happening in the network.</a:t>
            </a:r>
          </a:p>
          <a:p>
            <a:r>
              <a:rPr lang="en-US" baseline="0" dirty="0"/>
              <a:t>This information has never been available before in a network in the history of networking, because most people consider it too hard to capture.</a:t>
            </a:r>
          </a:p>
          <a:p>
            <a:r>
              <a:rPr lang="en-US" baseline="0" dirty="0"/>
              <a: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932407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422844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329384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about 30% of the chip area is devoted to serial I/O. Here we have three switch chips from 2011</a:t>
            </a:r>
            <a:r>
              <a:rPr lang="en-US" sz="1200" b="0" i="0" u="none" strike="noStrike" kern="1200" baseline="0" dirty="0">
                <a:solidFill>
                  <a:schemeClr val="tx1"/>
                </a:solidFill>
                <a:effectLst/>
                <a:latin typeface="+mn-lt"/>
                <a:ea typeface="+mn-ea"/>
                <a:cs typeface="+mn-cs"/>
              </a:rPr>
              <a:t> with the serial I/O round the edge </a:t>
            </a:r>
            <a:r>
              <a:rPr lang="en-US" sz="1200" b="0" i="0" u="none" strike="noStrike" kern="1200" dirty="0">
                <a:solidFill>
                  <a:schemeClr val="tx1"/>
                </a:solidFill>
                <a:effectLst/>
                <a:latin typeface="+mn-lt"/>
                <a:ea typeface="+mn-ea"/>
                <a:cs typeface="+mn-cs"/>
              </a:rPr>
              <a:t>&lt;click&gt;</a:t>
            </a:r>
            <a:r>
              <a:rPr lang="en-US" sz="1200" b="0" i="0" u="none" strike="noStrike" kern="1200" baseline="0" dirty="0">
                <a:solidFill>
                  <a:schemeClr val="tx1"/>
                </a:solidFill>
                <a:effectLst/>
                <a:latin typeface="+mn-lt"/>
                <a:ea typeface="+mn-ea"/>
                <a:cs typeface="+mn-cs"/>
              </a:rPr>
              <a:t> . It’s about the same for more recent chips too. </a:t>
            </a:r>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14031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is because with each new generation Moore’s Law lets us halve the size, but then we double the speed, which cancels it out. The same in the next generation and so on. Serial I/O has the same area for each generation.</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47638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50% of the chip is devoted to packet processing,  and about 20% to the packet buffer &amp; TM.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75864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Packet processing is split in turn, equally between lookup table memory and Logic. So what happens over each</a:t>
            </a:r>
            <a:r>
              <a:rPr lang="en-US" sz="1200" b="0" i="0" u="none" strike="noStrike" kern="1200" baseline="0" dirty="0">
                <a:solidFill>
                  <a:schemeClr val="tx1"/>
                </a:solidFill>
                <a:effectLst/>
                <a:latin typeface="+mn-lt"/>
                <a:ea typeface="+mn-ea"/>
                <a:cs typeface="+mn-cs"/>
              </a:rPr>
              <a:t> generation</a:t>
            </a:r>
            <a:r>
              <a:rPr lang="en-US" sz="1200" b="0" i="0" u="none" strike="noStrike" kern="1200" dirty="0">
                <a:solidFill>
                  <a:schemeClr val="tx1"/>
                </a:solidFill>
                <a:effectLst/>
                <a:latin typeface="+mn-lt"/>
                <a:ea typeface="+mn-ea"/>
                <a:cs typeface="+mn-cs"/>
              </a:rPr>
              <a:t> to the lookup</a:t>
            </a:r>
            <a:r>
              <a:rPr lang="en-US" sz="1200" b="0" i="0" u="none" strike="noStrike" kern="1200" baseline="0" dirty="0">
                <a:solidFill>
                  <a:schemeClr val="tx1"/>
                </a:solidFill>
                <a:effectLst/>
                <a:latin typeface="+mn-lt"/>
                <a:ea typeface="+mn-ea"/>
                <a:cs typeface="+mn-cs"/>
              </a:rPr>
              <a:t> tables and the packet buffers?</a:t>
            </a:r>
            <a:endParaRPr lang="en-US" dirty="0"/>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9650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It stays the same too. In each generation Moore’s Law halves the memory area, but we always increase the capacity of tables and buffers, which cancels it out. It’s the same in the</a:t>
            </a:r>
            <a:r>
              <a:rPr lang="en-US" sz="1200" b="0" i="0" u="none" strike="noStrike" kern="1200" baseline="0" dirty="0">
                <a:solidFill>
                  <a:schemeClr val="tx1"/>
                </a:solidFill>
                <a:effectLst/>
                <a:latin typeface="+mn-lt"/>
                <a:ea typeface="+mn-ea"/>
                <a:cs typeface="+mn-cs"/>
              </a:rPr>
              <a:t> next generation. Memory area is the same for each generation.</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9732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and this is important, notice that the red portion - the Logic - is the only part of the chip that is different between fixed function and programmable. The lookup tables, packet buffer and serial I/O are all unaffected by whether the chip is fixed or programmable.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441956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what happens to the Logic over time - does it stay the same too? No. It gets smaller. That’s because the number of protocols stays about the same from one generation to the next, and Moore’s Law shrinks it. </a:t>
            </a:r>
          </a:p>
          <a:p>
            <a:r>
              <a:rPr lang="en-US" sz="1200" b="0" i="0" u="none" strike="noStrike" kern="1200" dirty="0">
                <a:solidFill>
                  <a:schemeClr val="tx1"/>
                </a:solidFill>
                <a:effectLst/>
                <a:latin typeface="+mn-lt"/>
                <a:ea typeface="+mn-ea"/>
                <a:cs typeface="+mn-cs"/>
              </a:rPr>
              <a:t>Logic</a:t>
            </a:r>
            <a:r>
              <a:rPr lang="en-US" sz="1200" b="0" i="0" u="none" strike="noStrike" kern="1200" baseline="0" dirty="0">
                <a:solidFill>
                  <a:schemeClr val="tx1"/>
                </a:solidFill>
                <a:effectLst/>
                <a:latin typeface="+mn-lt"/>
                <a:ea typeface="+mn-ea"/>
                <a:cs typeface="+mn-cs"/>
              </a:rPr>
              <a:t> area goes down each generation.</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57198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94394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means in each generation, the fraction of the chip that’s Logic goes down. </a:t>
            </a:r>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528551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Eventually, there is really no difference between a fixed function chip and a programmable chip.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18749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other words, a programmable chip has the same power and area - and hence the same cost as a fixed function switch.</a:t>
            </a:r>
            <a:endParaRPr lang="en-US" b="0" dirty="0">
              <a:effectLst/>
            </a:endParaRPr>
          </a:p>
          <a:p>
            <a:endParaRPr lang="en-US" dirty="0"/>
          </a:p>
          <a:p>
            <a:r>
              <a:rPr lang="en-US" sz="1200" b="0" i="0" u="none" strike="noStrike" kern="1200" dirty="0">
                <a:solidFill>
                  <a:schemeClr val="tx1"/>
                </a:solidFill>
                <a:effectLst/>
                <a:latin typeface="+mn-lt"/>
                <a:ea typeface="+mn-ea"/>
                <a:cs typeface="+mn-cs"/>
              </a:rPr>
              <a:t>There’s another reason too. Programmable chips are easier to design and easier to verify. Although the number of protocols only grows about 10% each generation, over many generations this adds up.</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080733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Notice how much more uniform they became. It means a more compact and efficient design, and a design that’s easier to verify.</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So let me summarize why the forwarding plane will be programmable in future: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02899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b="1" dirty="0"/>
              <a:t>Chip technology</a:t>
            </a:r>
            <a:r>
              <a:rPr lang="en-US" dirty="0"/>
              <a:t>: The difference in chip area and power between “programmable” and “fixed function” is going away.</a:t>
            </a:r>
          </a:p>
          <a:p>
            <a:pPr marL="514350" indent="-514350">
              <a:buFont typeface="+mj-lt"/>
              <a:buAutoNum type="arabicPeriod"/>
            </a:pPr>
            <a:r>
              <a:rPr lang="en-US" b="1" dirty="0"/>
              <a:t>Chip complexity</a:t>
            </a:r>
            <a:r>
              <a:rPr lang="en-US" dirty="0"/>
              <a:t>: There are now too many protocols to correctly hard-code in silicon.</a:t>
            </a:r>
          </a:p>
          <a:p>
            <a:pPr marL="514350" indent="-514350">
              <a:buFont typeface="+mj-lt"/>
              <a:buAutoNum type="arabicPeriod"/>
            </a:pPr>
            <a:r>
              <a:rPr lang="en-US" b="1" dirty="0"/>
              <a:t>Chip architecture</a:t>
            </a:r>
            <a:r>
              <a:rPr lang="en-US" dirty="0"/>
              <a:t>: Instruction set is now known.</a:t>
            </a:r>
          </a:p>
          <a:p>
            <a:pPr marL="514350" indent="-514350">
              <a:buFont typeface="+mj-lt"/>
              <a:buAutoNum type="arabicPeriod"/>
            </a:pPr>
            <a:r>
              <a:rPr lang="en-US" b="1" dirty="0"/>
              <a:t>Chip speed</a:t>
            </a:r>
            <a:r>
              <a:rPr lang="en-US" dirty="0"/>
              <a:t>: We can now make programmable switch chips as fast as fixed ones.</a:t>
            </a:r>
          </a:p>
          <a:p>
            <a:pPr marL="514350" indent="-514350">
              <a:buFont typeface="+mj-lt"/>
              <a:buAutoNum type="arabicPeriod"/>
            </a:pPr>
            <a:r>
              <a:rPr lang="en-US" b="1" dirty="0"/>
              <a:t>New ideas</a:t>
            </a:r>
            <a:r>
              <a:rPr lang="en-US" dirty="0"/>
              <a:t>: Beautiful new ideas are owned by the programmer, not the chip designer. </a:t>
            </a:r>
          </a:p>
          <a:p>
            <a:pPr marL="514350" indent="-514350">
              <a:buFont typeface="+mj-lt"/>
              <a:buAutoNum type="arabicPeriod"/>
            </a:pPr>
            <a:r>
              <a:rPr lang="en-US" b="1" dirty="0"/>
              <a:t>More reliable network</a:t>
            </a:r>
            <a:r>
              <a:rPr lang="en-US" dirty="0"/>
              <a:t>: Greater visibility means failures diagnosed faster. Fixes deployed quickly.</a:t>
            </a: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088532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52</a:t>
            </a:fld>
            <a:endParaRPr lang="en-US"/>
          </a:p>
        </p:txBody>
      </p:sp>
    </p:spTree>
    <p:extLst>
      <p:ext uri="{BB962C8B-B14F-4D97-AF65-F5344CB8AC3E}">
        <p14:creationId xmlns:p14="http://schemas.microsoft.com/office/powerpoint/2010/main" val="1042683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53</a:t>
            </a:fld>
            <a:endParaRPr lang="en-US"/>
          </a:p>
        </p:txBody>
      </p:sp>
    </p:spTree>
    <p:extLst>
      <p:ext uri="{BB962C8B-B14F-4D97-AF65-F5344CB8AC3E}">
        <p14:creationId xmlns:p14="http://schemas.microsoft.com/office/powerpoint/2010/main" val="2131029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37fca2850e_6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37fca2850e_6_8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PISA incorporates four basic components:</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53" name="Google Shape;1553;g37fca2850e_6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54</a:t>
            </a:fld>
            <a:endParaRPr/>
          </a:p>
        </p:txBody>
      </p:sp>
    </p:spTree>
    <p:extLst>
      <p:ext uri="{BB962C8B-B14F-4D97-AF65-F5344CB8AC3E}">
        <p14:creationId xmlns:p14="http://schemas.microsoft.com/office/powerpoint/2010/main" val="425887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7fca2850e_6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g37fca2850e_6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way PISA operates is quite straightforward (both figuratively and literally).</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First, a packet arrives at the parser, which splits it into the individual headers, according to the parser program.</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it can remove or add headers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perform both simple arithmetic and more specialized operations</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Last, the deparser serializes the remaining headers  back into the packet byte-stream</a:t>
            </a:r>
            <a:endParaRPr/>
          </a:p>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93" name="Google Shape;1693;g37fca2850e_6_1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55</a:t>
            </a:fld>
            <a:endParaRPr/>
          </a:p>
        </p:txBody>
      </p:sp>
    </p:spTree>
    <p:extLst>
      <p:ext uri="{BB962C8B-B14F-4D97-AF65-F5344CB8AC3E}">
        <p14:creationId xmlns:p14="http://schemas.microsoft.com/office/powerpoint/2010/main" val="1085873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37fca2850e_6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g37fca2850e_6_1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US"/>
              <a:t>P4 programs are composed of various different components</a:t>
            </a:r>
            <a:endParaRPr/>
          </a:p>
          <a:p>
            <a:pPr marL="457200" marR="0" lvl="0" indent="-304800" algn="l" rtl="0">
              <a:spcBef>
                <a:spcPts val="0"/>
              </a:spcBef>
              <a:spcAft>
                <a:spcPts val="0"/>
              </a:spcAft>
              <a:buSzPts val="1200"/>
              <a:buChar char="-"/>
            </a:pPr>
            <a:r>
              <a:rPr lang="en-US"/>
              <a:t>Parsers and controls are the main programmable blocks that you describe in P4</a:t>
            </a:r>
            <a:endParaRPr/>
          </a:p>
          <a:p>
            <a:pPr marL="914400" marR="0" lvl="1" indent="-304800" algn="l" rtl="0">
              <a:spcBef>
                <a:spcPts val="0"/>
              </a:spcBef>
              <a:spcAft>
                <a:spcPts val="0"/>
              </a:spcAft>
              <a:buSzPts val="1200"/>
              <a:buChar char="-"/>
            </a:pPr>
            <a:r>
              <a:rPr lang="en-US"/>
              <a:t>Parsers are implemented as a state machine and their sole purpose is to extract header fields from the packet in some user-defined way</a:t>
            </a:r>
            <a:endParaRPr/>
          </a:p>
          <a:p>
            <a:pPr marL="914400" marR="0" lvl="1" indent="-304800" algn="l" rtl="0">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marL="457200" marR="0" lvl="0" indent="-304800" algn="l" rtl="0">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marL="457200" marR="0" lvl="0" indent="-304800" algn="l" rtl="0">
              <a:spcBef>
                <a:spcPts val="0"/>
              </a:spcBef>
              <a:spcAft>
                <a:spcPts val="0"/>
              </a:spcAft>
              <a:buSzPts val="1200"/>
              <a:buChar char="-"/>
            </a:pPr>
            <a:r>
              <a:rPr lang="en-US"/>
              <a:t>On the other hand, the orange boxes listed here are provided by the vendor of the P4 programmable target.</a:t>
            </a:r>
            <a:endParaRPr/>
          </a:p>
          <a:p>
            <a:pPr marL="457200" marR="0" lvl="0" indent="-304800" algn="l" rtl="0">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marL="457200" marR="0" lvl="0" indent="-304800" algn="l" rtl="0">
              <a:spcBef>
                <a:spcPts val="0"/>
              </a:spcBef>
              <a:spcAft>
                <a:spcPts val="0"/>
              </a:spcAft>
              <a:buSzPts val="1200"/>
              <a:buChar char="-"/>
            </a:pPr>
            <a:r>
              <a:rPr lang="en-US"/>
              <a:t>The vendor may also provide a library of what we call “Externs”. Externs provide some functionality that is </a:t>
            </a:r>
            <a:r>
              <a:rPr lang="en-US" i="1"/>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marL="457200" marR="0" lvl="0" indent="-304800" algn="l" rtl="0">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56</a:t>
            </a:fld>
            <a:endParaRPr/>
          </a:p>
        </p:txBody>
      </p:sp>
    </p:spTree>
    <p:extLst>
      <p:ext uri="{BB962C8B-B14F-4D97-AF65-F5344CB8AC3E}">
        <p14:creationId xmlns:p14="http://schemas.microsoft.com/office/powerpoint/2010/main" val="170976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But first, I’d like to start with</a:t>
            </a:r>
            <a:r>
              <a:rPr lang="en-US" baseline="0" dirty="0"/>
              <a:t> a cartoon picture that I’ve used many times, to motivate why programmable forwarding planes change how we think about building networking systems.</a:t>
            </a:r>
          </a:p>
          <a:p>
            <a:pPr rtl="0"/>
            <a:endParaRPr lang="en-US" baseline="0" dirty="0"/>
          </a:p>
          <a:p>
            <a:pPr rtl="0"/>
            <a:r>
              <a:rPr lang="en-US" dirty="0"/>
              <a:t>This is a cartoon picture</a:t>
            </a:r>
            <a:r>
              <a:rPr lang="en-US" baseline="0" dirty="0"/>
              <a:t> </a:t>
            </a:r>
            <a:r>
              <a:rPr lang="en-US" dirty="0"/>
              <a:t>of the insides</a:t>
            </a:r>
            <a:r>
              <a:rPr lang="en-US" baseline="0" dirty="0"/>
              <a:t> of an enterprise </a:t>
            </a:r>
            <a:r>
              <a:rPr lang="en-US" dirty="0"/>
              <a:t>switch or router. It runs a switch OS – which today is almost always based on Linux or BSD Unix.</a:t>
            </a:r>
          </a:p>
          <a:p>
            <a:pPr rtl="0"/>
            <a:r>
              <a:rPr lang="en-US" dirty="0"/>
              <a:t>The</a:t>
            </a:r>
            <a:r>
              <a:rPr lang="en-US" baseline="0" dirty="0"/>
              <a:t> Switch OS talks to the switch ASIC via a Driver. </a:t>
            </a:r>
          </a:p>
          <a:p>
            <a:pPr rtl="0"/>
            <a:r>
              <a:rPr lang="en-US" dirty="0"/>
              <a:t>For</a:t>
            </a:r>
            <a:r>
              <a:rPr lang="en-US" baseline="0" dirty="0"/>
              <a:t> every protocol and feature, there is a user-level process that exchanges routing table information with neighboring switches. </a:t>
            </a:r>
          </a:p>
          <a:p>
            <a:pPr rtl="0"/>
            <a:endParaRPr lang="en-US" baseline="0" dirty="0"/>
          </a:p>
          <a:p>
            <a:pPr rtl="0"/>
            <a:r>
              <a:rPr lang="en-US" baseline="0" dirty="0"/>
              <a:t>Today, this is pretty much how all network switches and routers are built.</a:t>
            </a:r>
          </a:p>
          <a:p>
            <a:pPr rtl="0"/>
            <a:endParaRPr lang="en-US" baseline="0" dirty="0"/>
          </a:p>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11037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37fca2850e_6_1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g37fca2850e_6_1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216" name="Google Shape;2216;g37fca2850e_6_175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57</a:t>
            </a:fld>
            <a:endParaRPr/>
          </a:p>
        </p:txBody>
      </p:sp>
    </p:spTree>
    <p:extLst>
      <p:ext uri="{BB962C8B-B14F-4D97-AF65-F5344CB8AC3E}">
        <p14:creationId xmlns:p14="http://schemas.microsoft.com/office/powerpoint/2010/main" val="1398069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37fca2850e_6_18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The V1Model architecture is implemented on top of the Bmv2’s simple_switch target.</a:t>
            </a:r>
            <a:endParaRPr/>
          </a:p>
          <a:p>
            <a:pPr marL="457200" marR="0" lvl="0" indent="-304800" algn="l" rtl="0">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marL="457200" marR="0" lvl="0" indent="-304800" algn="l" rtl="0">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marL="457200" marR="0" lvl="0" indent="-304800" algn="l" rtl="0">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marL="0" marR="0" lvl="0" indent="0" algn="l" rtl="0">
              <a:spcBef>
                <a:spcPts val="0"/>
              </a:spcBef>
              <a:spcAft>
                <a:spcPts val="0"/>
              </a:spcAft>
              <a:buNone/>
            </a:pPr>
            <a:endParaRPr/>
          </a:p>
          <a:p>
            <a:pPr marL="457200" marR="0" lvl="0" indent="-304800" algn="l" rtl="0">
              <a:spcBef>
                <a:spcPts val="0"/>
              </a:spcBef>
              <a:spcAft>
                <a:spcPts val="0"/>
              </a:spcAft>
              <a:buSzPts val="1200"/>
              <a:buChar char="-"/>
            </a:pPr>
            <a:r>
              <a:rPr lang="en-US"/>
              <a:t>label elements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 Alternative ****</a:t>
            </a:r>
            <a:endParaRPr/>
          </a:p>
          <a:p>
            <a:pPr marL="457200" lvl="0" indent="-304800" algn="l" rtl="0">
              <a:spcBef>
                <a:spcPts val="0"/>
              </a:spcBef>
              <a:spcAft>
                <a:spcPts val="0"/>
              </a:spcAft>
              <a:buSzPts val="1200"/>
              <a:buChar char="-"/>
            </a:pPr>
            <a:r>
              <a:rPr lang="en-US"/>
              <a:t>It consists of the following components:</a:t>
            </a:r>
            <a:endParaRPr/>
          </a:p>
          <a:p>
            <a:pPr marL="914400" lvl="1" indent="-304800" algn="l" rtl="0">
              <a:spcBef>
                <a:spcPts val="0"/>
              </a:spcBef>
              <a:spcAft>
                <a:spcPts val="0"/>
              </a:spcAft>
              <a:buSzPts val="1200"/>
              <a:buChar char="-"/>
            </a:pPr>
            <a:r>
              <a:rPr lang="en-US"/>
              <a:t>A programmable parser to extract the packet headers in some P4 defined way</a:t>
            </a:r>
            <a:endParaRPr/>
          </a:p>
          <a:p>
            <a:pPr marL="914400" lvl="1" indent="-304800" algn="l" rtl="0">
              <a:spcBef>
                <a:spcPts val="0"/>
              </a:spcBef>
              <a:spcAft>
                <a:spcPts val="0"/>
              </a:spcAft>
              <a:buSzPts val="1200"/>
              <a:buChar char="-"/>
            </a:pPr>
            <a:r>
              <a:rPr lang="en-US"/>
              <a:t>A programmable deparser at the end to reconstruct the packet as specified in the P4 program</a:t>
            </a:r>
            <a:endParaRPr/>
          </a:p>
          <a:p>
            <a:pPr marL="914400" lvl="1" indent="-304800" algn="l" rtl="0">
              <a:spcBef>
                <a:spcPts val="0"/>
              </a:spcBef>
              <a:spcAft>
                <a:spcPts val="0"/>
              </a:spcAft>
              <a:buSzPts val="1200"/>
              <a:buChar char="-"/>
            </a:pPr>
            <a:r>
              <a:rPr lang="en-US"/>
              <a:t>Separate blocks to verify checksums on incoming packets and update checksums on outgoing packets</a:t>
            </a:r>
            <a:endParaRPr/>
          </a:p>
          <a:p>
            <a:pPr marL="914400" lvl="1" indent="-304800" algn="l" rtl="0">
              <a:spcBef>
                <a:spcPts val="0"/>
              </a:spcBef>
              <a:spcAft>
                <a:spcPts val="0"/>
              </a:spcAft>
              <a:buSzPts val="1200"/>
              <a:buChar char="-"/>
            </a:pPr>
            <a:r>
              <a:rPr lang="en-US"/>
              <a:t>An ingress pipeline of match-action processing which is used to ...</a:t>
            </a:r>
            <a:endParaRPr/>
          </a:p>
          <a:p>
            <a:pPr marL="914400" lvl="1" indent="-304800" algn="l" rtl="0">
              <a:spcBef>
                <a:spcPts val="0"/>
              </a:spcBef>
              <a:spcAft>
                <a:spcPts val="0"/>
              </a:spcAft>
              <a:buSzPts val="1200"/>
              <a:buChar char="-"/>
            </a:pPr>
            <a:r>
              <a:rPr lang="en-US"/>
              <a:t>An egress pipeline of match-action processing allowing the P4 program to modify a packet based on the port it is departing from</a:t>
            </a:r>
            <a:endParaRPr/>
          </a:p>
          <a:p>
            <a:pPr marL="914400" lvl="1" indent="-304800" algn="l" rtl="0">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2355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37fca2850e_6_19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a template for a typical P4 program written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At the top of the file, we must include core.p4 because it defines some of the common types that are used in all P4 programs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Subsequently, the P4 source file (or files) must define the functionality for the 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verification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ingress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egress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update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And finally, the P4 program must instantiate an instance of the architecture called main.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now take a look at the most basic example of a P4 program</a:t>
            </a:r>
            <a:endParaRPr sz="1200" b="0" i="0" u="none" strike="noStrike" cap="none">
              <a:solidFill>
                <a:schemeClr val="dk1"/>
              </a:solidFill>
              <a:latin typeface="Calibri"/>
              <a:ea typeface="Calibri"/>
              <a:cs typeface="Calibri"/>
              <a:sym typeface="Calibri"/>
            </a:endParaRPr>
          </a:p>
        </p:txBody>
      </p:sp>
      <p:sp>
        <p:nvSpPr>
          <p:cNvPr id="2395" name="Google Shape;2395;g37fca2850e_6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5636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7fca2850e_6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3" name="Google Shape;2413;g37fca2850e_6_1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I like to call the Hello World example for P4 programs. It is essentially just a wire that connects port 1 to port 2.</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rest of the blocks do not need to do anything and at the end of the program we instantiate the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sz="1200" b="0" i="0" u="none" strike="noStrike" cap="none">
              <a:solidFill>
                <a:schemeClr val="dk1"/>
              </a:solidFill>
              <a:latin typeface="Calibri"/>
              <a:ea typeface="Calibri"/>
              <a:cs typeface="Calibri"/>
              <a:sym typeface="Calibri"/>
            </a:endParaRPr>
          </a:p>
        </p:txBody>
      </p:sp>
      <p:sp>
        <p:nvSpPr>
          <p:cNvPr id="2414" name="Google Shape;2414;g37fca2850e_6_19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60</a:t>
            </a:fld>
            <a:endParaRPr/>
          </a:p>
        </p:txBody>
      </p:sp>
    </p:spTree>
    <p:extLst>
      <p:ext uri="{BB962C8B-B14F-4D97-AF65-F5344CB8AC3E}">
        <p14:creationId xmlns:p14="http://schemas.microsoft.com/office/powerpoint/2010/main" val="1675082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61</a:t>
            </a:fld>
            <a:endParaRPr/>
          </a:p>
        </p:txBody>
      </p:sp>
    </p:spTree>
    <p:extLst>
      <p:ext uri="{BB962C8B-B14F-4D97-AF65-F5344CB8AC3E}">
        <p14:creationId xmlns:p14="http://schemas.microsoft.com/office/powerpoint/2010/main" val="393730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62</a:t>
            </a:fld>
            <a:endParaRPr/>
          </a:p>
        </p:txBody>
      </p:sp>
    </p:spTree>
    <p:extLst>
      <p:ext uri="{BB962C8B-B14F-4D97-AF65-F5344CB8AC3E}">
        <p14:creationId xmlns:p14="http://schemas.microsoft.com/office/powerpoint/2010/main" val="1887718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63</a:t>
            </a:fld>
            <a:endParaRPr/>
          </a:p>
        </p:txBody>
      </p:sp>
    </p:spTree>
    <p:extLst>
      <p:ext uri="{BB962C8B-B14F-4D97-AF65-F5344CB8AC3E}">
        <p14:creationId xmlns:p14="http://schemas.microsoft.com/office/powerpoint/2010/main" val="1729371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64</a:t>
            </a:fld>
            <a:endParaRPr/>
          </a:p>
        </p:txBody>
      </p:sp>
    </p:spTree>
    <p:extLst>
      <p:ext uri="{BB962C8B-B14F-4D97-AF65-F5344CB8AC3E}">
        <p14:creationId xmlns:p14="http://schemas.microsoft.com/office/powerpoint/2010/main" val="1330563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65</a:t>
            </a:fld>
            <a:endParaRPr/>
          </a:p>
        </p:txBody>
      </p:sp>
    </p:spTree>
    <p:extLst>
      <p:ext uri="{BB962C8B-B14F-4D97-AF65-F5344CB8AC3E}">
        <p14:creationId xmlns:p14="http://schemas.microsoft.com/office/powerpoint/2010/main" val="817753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66</a:t>
            </a:fld>
            <a:endParaRPr/>
          </a:p>
        </p:txBody>
      </p:sp>
    </p:spTree>
    <p:extLst>
      <p:ext uri="{BB962C8B-B14F-4D97-AF65-F5344CB8AC3E}">
        <p14:creationId xmlns:p14="http://schemas.microsoft.com/office/powerpoint/2010/main" val="68355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imagine it’s</a:t>
            </a:r>
            <a:r>
              <a:rPr lang="en-US" sz="1200" b="0" i="0" u="none" strike="noStrike" kern="1200" baseline="0" dirty="0">
                <a:solidFill>
                  <a:schemeClr val="tx1"/>
                </a:solidFill>
                <a:effectLst/>
                <a:latin typeface="+mn-lt"/>
                <a:ea typeface="+mn-ea"/>
                <a:cs typeface="+mn-cs"/>
              </a:rPr>
              <a:t> 2010, and customers are asking for VXLAN.  VXLAN was a new way to tag packets in virtualized data centers to identify the tenant the packets belong to.</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The equipment vendor needs to write the VXLAN software to control the switch; and they need to update the driver to be able to add and delete entries in the switch ASIC. </a:t>
            </a:r>
          </a:p>
          <a:p>
            <a:pPr rtl="0"/>
            <a:r>
              <a:rPr lang="en-US" sz="1200" b="0" i="0" u="none" strike="noStrike" kern="1200" baseline="0" dirty="0">
                <a:solidFill>
                  <a:schemeClr val="tx1"/>
                </a:solidFill>
                <a:effectLst/>
                <a:latin typeface="+mn-lt"/>
                <a:ea typeface="+mn-ea"/>
                <a:cs typeface="+mn-cs"/>
              </a:rPr>
              <a:t>This is a few weeks or at most a few months work.</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They also need to update the switch ASIC, because VXLAN requires processing packets in new ways, and requires new lookup tables. </a:t>
            </a:r>
          </a:p>
          <a:p>
            <a:pPr rtl="0"/>
            <a:r>
              <a:rPr lang="en-US" sz="1200" b="0" i="0" u="none" strike="noStrike" kern="1200" baseline="0" dirty="0">
                <a:solidFill>
                  <a:schemeClr val="tx1"/>
                </a:solidFill>
                <a:effectLst/>
                <a:latin typeface="+mn-lt"/>
                <a:ea typeface="+mn-ea"/>
                <a:cs typeface="+mn-cs"/>
              </a:rPr>
              <a:t>In the case of VXLAN, updating the switch ASIC took 4 years!</a:t>
            </a:r>
          </a:p>
          <a:p>
            <a:pPr rtl="0"/>
            <a:endParaRPr lang="en-US" sz="1200" b="0" i="0" u="none" strike="noStrike" kern="1200" baseline="0" dirty="0">
              <a:solidFill>
                <a:schemeClr val="tx1"/>
              </a:solidFill>
              <a:effectLst/>
              <a:latin typeface="+mn-lt"/>
              <a:ea typeface="+mn-ea"/>
              <a:cs typeface="+mn-cs"/>
            </a:endParaRPr>
          </a:p>
          <a:p>
            <a:pPr lvl="0" rtl="0" fontAlgn="base"/>
            <a:r>
              <a:rPr lang="en-US" sz="1200" b="0" i="0" u="none" strike="noStrike" kern="1200" dirty="0">
                <a:solidFill>
                  <a:schemeClr val="tx1"/>
                </a:solidFill>
                <a:effectLst/>
                <a:latin typeface="+mn-lt"/>
                <a:ea typeface="+mn-ea"/>
                <a:cs typeface="+mn-cs"/>
              </a:rPr>
              <a:t>That’s right,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it took 4 years to show up in the switch chips used to build switches and routers. </a:t>
            </a:r>
          </a:p>
          <a:p>
            <a:pPr lvl="0" rtl="0" fontAlgn="base"/>
            <a:r>
              <a:rPr lang="en-US" sz="1200" b="0" i="0" u="none" strike="noStrike" kern="1200" dirty="0">
                <a:solidFill>
                  <a:schemeClr val="tx1"/>
                </a:solidFill>
                <a:effectLst/>
                <a:latin typeface="+mn-lt"/>
                <a:ea typeface="+mn-ea"/>
                <a:cs typeface="+mn-cs"/>
              </a:rPr>
              <a:t>Let’s remember, this isn’t for some niche low priority feature. </a:t>
            </a:r>
          </a:p>
          <a:p>
            <a:pPr lvl="0" rtl="0" fontAlgn="base"/>
            <a:r>
              <a:rPr lang="en-US" sz="1200" b="0" i="0" u="none" strike="noStrike" kern="1200" dirty="0">
                <a:solidFill>
                  <a:schemeClr val="tx1"/>
                </a:solidFill>
                <a:effectLst/>
                <a:latin typeface="+mn-lt"/>
                <a:ea typeface="+mn-ea"/>
                <a:cs typeface="+mn-cs"/>
              </a:rPr>
              <a:t>This was in the most profitable, most invested-in part of networking.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92536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67</a:t>
            </a:fld>
            <a:endParaRPr/>
          </a:p>
        </p:txBody>
      </p:sp>
    </p:spTree>
    <p:extLst>
      <p:ext uri="{BB962C8B-B14F-4D97-AF65-F5344CB8AC3E}">
        <p14:creationId xmlns:p14="http://schemas.microsoft.com/office/powerpoint/2010/main" val="2042522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68</a:t>
            </a:fld>
            <a:endParaRPr/>
          </a:p>
        </p:txBody>
      </p:sp>
    </p:spTree>
    <p:extLst>
      <p:ext uri="{BB962C8B-B14F-4D97-AF65-F5344CB8AC3E}">
        <p14:creationId xmlns:p14="http://schemas.microsoft.com/office/powerpoint/2010/main" val="261785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37fca2850e_6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g37fca2850e_6_19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I am showing a list of the various standard metadata fields defined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I’ll point out some of the most commonly used fields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ingress_port is set by the simple_switch target and indicates the port on which the packet arrived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egress_spec field should be set in the ingress pipeline to tell the traffic manager which port to send the packet to</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egress_port can be read within the egress pipeline, and indicates which port the packet is departing from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also many other fields here that can be used by P4 programs that target the V1Model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387" name="Google Shape;2387;g37fca2850e_6_191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72</a:t>
            </a:fld>
            <a:endParaRPr/>
          </a:p>
        </p:txBody>
      </p:sp>
    </p:spTree>
    <p:extLst>
      <p:ext uri="{BB962C8B-B14F-4D97-AF65-F5344CB8AC3E}">
        <p14:creationId xmlns:p14="http://schemas.microsoft.com/office/powerpoint/2010/main" val="260815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7fca2850e_6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37fca2850e_6_2019: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Before we dive into P4 programming, let me first point out some of the basic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Signed integers are simply called ints in P4 and they support some, but not all, of the same basic operations as bitstrings.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refer to the P4_16 specification for a list of all possible operations that are supported for these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is an ordered collection of members each of which may be one of the types we just discussed.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sz="1200" b="0" i="0" u="none" strike="noStrike" cap="none">
              <a:solidFill>
                <a:schemeClr val="dk1"/>
              </a:solidFill>
              <a:latin typeface="Calibri"/>
              <a:ea typeface="Calibri"/>
              <a:cs typeface="Calibri"/>
              <a:sym typeface="Calibri"/>
            </a:endParaRPr>
          </a:p>
        </p:txBody>
      </p:sp>
      <p:sp>
        <p:nvSpPr>
          <p:cNvPr id="2494" name="Google Shape;2494;g37fca2850e_6_2019: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73</a:t>
            </a:fld>
            <a:endParaRPr/>
          </a:p>
        </p:txBody>
      </p:sp>
    </p:spTree>
    <p:extLst>
      <p:ext uri="{BB962C8B-B14F-4D97-AF65-F5344CB8AC3E}">
        <p14:creationId xmlns:p14="http://schemas.microsoft.com/office/powerpoint/2010/main" val="704385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37fca2850e_6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3" name="Google Shape;2503;g37fca2850e_6_202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struct is another useful type. It consists of an unordered collection of members and has no alignment restrictions.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an example use case of a struct when we showed the standard_metadata for the V1Model.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programs often combine a collection of headers into a struct and then use that struct within each programmable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Multiple headers of the same type can also be combined into a header stack, which is essentially treated as an array of headers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sz="1200" b="0" i="0" u="none" strike="noStrike" cap="none">
              <a:solidFill>
                <a:schemeClr val="dk1"/>
              </a:solidFill>
              <a:latin typeface="Calibri"/>
              <a:ea typeface="Calibri"/>
              <a:cs typeface="Calibri"/>
              <a:sym typeface="Calibri"/>
            </a:endParaRPr>
          </a:p>
        </p:txBody>
      </p:sp>
      <p:sp>
        <p:nvSpPr>
          <p:cNvPr id="2504" name="Google Shape;2504;g37fca2850e_6_202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74</a:t>
            </a:fld>
            <a:endParaRPr/>
          </a:p>
        </p:txBody>
      </p:sp>
    </p:spTree>
    <p:extLst>
      <p:ext uri="{BB962C8B-B14F-4D97-AF65-F5344CB8AC3E}">
        <p14:creationId xmlns:p14="http://schemas.microsoft.com/office/powerpoint/2010/main" val="31802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37fca2850e_6_20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Aside from parsers, control blocks are the only P4 programmable elements in an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blocks are similar to C functions, but do not contain any loops.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declare variables, create tables, instantiate externs, etc.</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actual functionality of a control block is specified within the apply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sz="1200" b="0" i="0" u="none" strike="noStrike" cap="none">
              <a:solidFill>
                <a:schemeClr val="dk1"/>
              </a:solidFill>
              <a:latin typeface="Calibri"/>
              <a:ea typeface="Calibri"/>
              <a:cs typeface="Calibri"/>
              <a:sym typeface="Calibri"/>
            </a:endParaRPr>
          </a:p>
        </p:txBody>
      </p:sp>
      <p:sp>
        <p:nvSpPr>
          <p:cNvPr id="2575" name="Google Shape;2575;g37fca2850e_6_2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525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37fca2850e_6_21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are the fundamental unit of a match-action pipeline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table declaration will specify a number of different things including</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what data to match on as well as the type of match to be performed</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list of all possible actions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contains one or more entries, commonly referred to as rules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entry contains: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specific key to match on</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action that is executed when a packet matches the entry</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any data to provide to the action when it is invoked, which may be nothing</a:t>
            </a:r>
            <a:endParaRPr sz="1200" b="0" i="0" u="none" strike="noStrike" cap="none">
              <a:solidFill>
                <a:schemeClr val="dk1"/>
              </a:solidFill>
              <a:latin typeface="Calibri"/>
              <a:ea typeface="Calibri"/>
              <a:cs typeface="Calibri"/>
              <a:sym typeface="Calibri"/>
            </a:endParaRPr>
          </a:p>
        </p:txBody>
      </p:sp>
      <p:sp>
        <p:nvSpPr>
          <p:cNvPr id="2598" name="Google Shape;2598;g37fca2850e_6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3370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7fca2850e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0" name="Google Shape;2590;g37fca2850e_6_21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actions can be declared either inside a control block or globally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this action is invoked directly within the apply statement, each action parameter must specify both type and direction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may contain local variables and may make use of many different standard arithmetic and logical operations, as shown here.</a:t>
            </a:r>
            <a:endParaRPr sz="1200" b="0" i="0" u="none" strike="noStrike" cap="none">
              <a:solidFill>
                <a:schemeClr val="dk1"/>
              </a:solidFill>
              <a:latin typeface="Calibri"/>
              <a:ea typeface="Calibri"/>
              <a:cs typeface="Calibri"/>
              <a:sym typeface="Calibri"/>
            </a:endParaRPr>
          </a:p>
        </p:txBody>
      </p:sp>
      <p:sp>
        <p:nvSpPr>
          <p:cNvPr id="2591" name="Google Shape;2591;g37fca2850e_6_21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77</a:t>
            </a:fld>
            <a:endParaRPr/>
          </a:p>
        </p:txBody>
      </p:sp>
    </p:spTree>
    <p:extLst>
      <p:ext uri="{BB962C8B-B14F-4D97-AF65-F5344CB8AC3E}">
        <p14:creationId xmlns:p14="http://schemas.microsoft.com/office/powerpoint/2010/main" val="1736398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37fca2850e_6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0" name="Google Shape;2680;g37fca2850e_6_219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the routing table that we just described would look like in P4. Here we call the table ipv4_lpm.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the key is the IPv4 destination address and we specify a match type of lpm, which stands for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sz="1200" b="0" i="0" u="none" strike="noStrike" cap="none">
              <a:solidFill>
                <a:schemeClr val="dk1"/>
              </a:solidFill>
              <a:latin typeface="Calibri"/>
              <a:ea typeface="Calibri"/>
              <a:cs typeface="Calibri"/>
              <a:sym typeface="Calibri"/>
            </a:endParaRPr>
          </a:p>
        </p:txBody>
      </p:sp>
      <p:sp>
        <p:nvSpPr>
          <p:cNvPr id="2681" name="Google Shape;2681;g37fca2850e_6_219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78</a:t>
            </a:fld>
            <a:endParaRPr/>
          </a:p>
        </p:txBody>
      </p:sp>
    </p:spTree>
    <p:extLst>
      <p:ext uri="{BB962C8B-B14F-4D97-AF65-F5344CB8AC3E}">
        <p14:creationId xmlns:p14="http://schemas.microsoft.com/office/powerpoint/2010/main" val="1473145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37fca2850e_6_220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can specify various different match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core.p4 defines 3 types that all architectures should support: exact match, ternary match, and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Other architectures may define additional match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the V1Model defines a range type and a selector type match in addition to the three standard types.</a:t>
            </a:r>
            <a:endParaRPr sz="1200" b="0" i="0" u="none" strike="noStrike" cap="none">
              <a:solidFill>
                <a:schemeClr val="dk1"/>
              </a:solidFill>
              <a:latin typeface="Calibri"/>
              <a:ea typeface="Calibri"/>
              <a:cs typeface="Calibri"/>
              <a:sym typeface="Calibri"/>
            </a:endParaRPr>
          </a:p>
        </p:txBody>
      </p:sp>
      <p:sp>
        <p:nvSpPr>
          <p:cNvPr id="2688" name="Google Shape;2688;g37fca2850e_6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83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think about what happens during those 4 years: First, the network owners</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 to identify the problem. They tell network equipment vendors like Cisco, Arista, Juniper, who then huddle at the IETF to figure out a solution and publish a new Internet RFC. They define</a:t>
            </a:r>
            <a:r>
              <a:rPr lang="en-US" sz="1200" b="0" i="0" u="none" strike="noStrike" kern="1200" baseline="0" dirty="0">
                <a:solidFill>
                  <a:schemeClr val="tx1"/>
                </a:solidFill>
                <a:effectLst/>
                <a:latin typeface="+mn-lt"/>
                <a:ea typeface="+mn-ea"/>
                <a:cs typeface="+mn-cs"/>
              </a:rPr>
              <a:t> the feature and the software team writes the software – perhaps a few weeks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But the chip takes much longer. T</a:t>
            </a:r>
            <a:r>
              <a:rPr lang="en-US" sz="1200" b="0" i="0" u="none" strike="noStrike" kern="1200" dirty="0">
                <a:solidFill>
                  <a:schemeClr val="tx1"/>
                </a:solidFill>
                <a:effectLst/>
                <a:latin typeface="+mn-lt"/>
                <a:ea typeface="+mn-ea"/>
                <a:cs typeface="+mn-cs"/>
              </a:rPr>
              <a:t>he ASIC team or the ASIC vendor</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need to believe the RFC is stable and commercially viable, to risk investing 10s of millions of dollars</a:t>
            </a:r>
            <a:r>
              <a:rPr lang="en-US" sz="1200" b="0" i="0" u="none" strike="noStrike" kern="1200" baseline="0" dirty="0">
                <a:solidFill>
                  <a:schemeClr val="tx1"/>
                </a:solidFill>
                <a:effectLst/>
                <a:latin typeface="+mn-lt"/>
                <a:ea typeface="+mn-ea"/>
                <a:cs typeface="+mn-cs"/>
              </a:rPr>
              <a:t> building a new ASIC.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Then </a:t>
            </a:r>
            <a:r>
              <a:rPr lang="en-US" sz="1200" b="0" i="0" u="none" strike="noStrike" kern="1200" dirty="0">
                <a:solidFill>
                  <a:schemeClr val="tx1"/>
                </a:solidFill>
                <a:effectLst/>
                <a:latin typeface="+mn-lt"/>
                <a:ea typeface="+mn-ea"/>
                <a:cs typeface="+mn-cs"/>
              </a:rPr>
              <a:t>they start to design a new chip with the new feature. 2-3 years later the new feature is available.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then finally, after all this time, if we want to get the new feature, we have to buy new network equipment.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491796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37fca2850e_6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6" name="Google Shape;2696;g37fca2850e_6_22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how you can define actions and invoke them directly from a control block’s apply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can have two different types of parameters, corresponding to these two ways of invoking actions.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Directional parameters are those that are passed from/to the data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directionless parameters are those are provided by table entries, in other words, from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that are called directly only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actions that are used in tables typically use directionless parameters, but may also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we show the declarations for the actions that we will use to build our basic IP router.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Note that the parameters for the ipv4_forward action are directionless because it will be invoked from the routing table.</a:t>
            </a:r>
            <a:endParaRPr sz="1200" b="0" i="0" u="none" strike="noStrike" cap="none">
              <a:solidFill>
                <a:schemeClr val="dk1"/>
              </a:solidFill>
              <a:latin typeface="Calibri"/>
              <a:ea typeface="Calibri"/>
              <a:cs typeface="Calibri"/>
              <a:sym typeface="Calibri"/>
            </a:endParaRPr>
          </a:p>
        </p:txBody>
      </p:sp>
      <p:sp>
        <p:nvSpPr>
          <p:cNvPr id="2697" name="Google Shape;2697;g37fca2850e_6_22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80</a:t>
            </a:fld>
            <a:endParaRPr/>
          </a:p>
        </p:txBody>
      </p:sp>
    </p:spTree>
    <p:extLst>
      <p:ext uri="{BB962C8B-B14F-4D97-AF65-F5344CB8AC3E}">
        <p14:creationId xmlns:p14="http://schemas.microsoft.com/office/powerpoint/2010/main" val="13914182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37fca2850e_6_2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After defining the table, it must be applied within the control flow.</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done by invoking the table’s apply() method as shown here.</a:t>
            </a:r>
            <a:endParaRPr sz="1200" b="0" i="0" u="none" strike="noStrike" cap="none">
              <a:solidFill>
                <a:schemeClr val="dk1"/>
              </a:solidFill>
              <a:latin typeface="Calibri"/>
              <a:ea typeface="Calibri"/>
              <a:cs typeface="Calibri"/>
              <a:sym typeface="Calibri"/>
            </a:endParaRPr>
          </a:p>
        </p:txBody>
      </p:sp>
      <p:sp>
        <p:nvSpPr>
          <p:cNvPr id="2715" name="Google Shape;2715;g37fca2850e_6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682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37fca2850e_6_23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g37fca2850e_6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294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2265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so one way to think about what the P4 movement is doing –</a:t>
            </a:r>
            <a:r>
              <a:rPr lang="en-US" baseline="0" dirty="0"/>
              <a:t> is to turn the way we design network systems on its head. </a:t>
            </a:r>
            <a:r>
              <a:rPr lang="en-US" dirty="0"/>
              <a:t>Our goal is to</a:t>
            </a:r>
            <a:r>
              <a:rPr lang="en-US" baseline="0" dirty="0"/>
              <a:t> enable anyone who builds network systems to program the system “top-down”, by telling the forwarding plane precisely the behavior they want. Just like I can do on my computer.</a:t>
            </a:r>
          </a:p>
          <a:p>
            <a:endParaRPr lang="en-US" baseline="0" dirty="0"/>
          </a:p>
          <a:p>
            <a:r>
              <a:rPr lang="en-US" baseline="0" dirty="0"/>
              <a:t>It seems kind of obvious that this is what we want to do. So it begs a question: Why weren’t they all built this way?</a:t>
            </a: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642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One big</a:t>
            </a:r>
            <a:r>
              <a:rPr lang="en-US" sz="1200" b="0" i="0" u="none" strike="noStrike" kern="1200" baseline="0" dirty="0">
                <a:solidFill>
                  <a:schemeClr val="tx1"/>
                </a:solidFill>
                <a:effectLst/>
                <a:latin typeface="+mn-lt"/>
                <a:ea typeface="+mn-ea"/>
                <a:cs typeface="+mn-cs"/>
              </a:rPr>
              <a:t> reason is that networking has been kind of living in the dark ages, and is only now catching up with other areas of the industry. </a:t>
            </a:r>
          </a:p>
          <a:p>
            <a:pPr rtl="0"/>
            <a:r>
              <a:rPr lang="en-US" sz="1200" b="0" i="0" u="none" strike="noStrike" kern="1200" dirty="0">
                <a:solidFill>
                  <a:schemeClr val="tx1"/>
                </a:solidFill>
                <a:effectLst/>
                <a:latin typeface="+mn-lt"/>
                <a:ea typeface="+mn-ea"/>
                <a:cs typeface="+mn-cs"/>
              </a:rPr>
              <a:t>Other domains solved this problem by designing their own domain-specific processors. I’m old enough to remember big fixed function graphics cards from folks like Sun, DEC and HP. Today, graphics is done in domain specific processors called GPUs. &lt;show GPU&gt;. </a:t>
            </a:r>
          </a:p>
          <a:p>
            <a:pPr rtl="0"/>
            <a:r>
              <a:rPr lang="en-US" sz="1200" b="0" i="0" u="none" strike="noStrike" kern="1200" dirty="0">
                <a:solidFill>
                  <a:schemeClr val="tx1"/>
                </a:solidFill>
                <a:effectLst/>
                <a:latin typeface="+mn-lt"/>
                <a:ea typeface="+mn-ea"/>
                <a:cs typeface="+mn-cs"/>
              </a:rPr>
              <a:t>And I remember when signal processing for base-stations and video codecs was built using fixed function hardware. Today, it’s done in digital signal processors or DSPs. &lt;show DSP&gt; </a:t>
            </a:r>
          </a:p>
          <a:p>
            <a:pPr rtl="0"/>
            <a:r>
              <a:rPr lang="en-US" sz="1200" b="0" i="0" u="none" strike="noStrike" kern="1200" dirty="0">
                <a:solidFill>
                  <a:schemeClr val="tx1"/>
                </a:solidFill>
                <a:effectLst/>
                <a:latin typeface="+mn-lt"/>
                <a:ea typeface="+mn-ea"/>
                <a:cs typeface="+mn-cs"/>
              </a:rPr>
              <a:t>In both cases, the user writes an application in a high level</a:t>
            </a:r>
            <a:r>
              <a:rPr lang="en-US" sz="1200" b="0" i="0" u="none" strike="noStrike" kern="1200" baseline="0" dirty="0">
                <a:solidFill>
                  <a:schemeClr val="tx1"/>
                </a:solidFill>
                <a:effectLst/>
                <a:latin typeface="+mn-lt"/>
                <a:ea typeface="+mn-ea"/>
                <a:cs typeface="+mn-cs"/>
              </a:rPr>
              <a:t> easy to use</a:t>
            </a:r>
            <a:r>
              <a:rPr lang="en-US" sz="1200" b="0" i="0" u="none" strike="noStrike" kern="1200" dirty="0">
                <a:solidFill>
                  <a:schemeClr val="tx1"/>
                </a:solidFill>
                <a:effectLst/>
                <a:latin typeface="+mn-lt"/>
                <a:ea typeface="+mn-ea"/>
                <a:cs typeface="+mn-cs"/>
              </a:rPr>
              <a:t> language, which is compiled down to run on the domain specific processor with the right instruction set, and the right model of parallelism. </a:t>
            </a:r>
          </a:p>
          <a:p>
            <a:pPr rtl="0"/>
            <a:r>
              <a:rPr lang="en-US" sz="1200" b="0" i="0" u="none" strike="noStrike" kern="1200" dirty="0">
                <a:solidFill>
                  <a:schemeClr val="tx1"/>
                </a:solidFill>
                <a:effectLst/>
                <a:latin typeface="+mn-lt"/>
                <a:ea typeface="+mn-ea"/>
                <a:cs typeface="+mn-cs"/>
              </a:rPr>
              <a:t>The same thing is happening now in machine learning with TPUs &lt;show TPU&gt;. </a:t>
            </a:r>
            <a:endParaRPr lang="en-US" b="0" dirty="0">
              <a:effectLst/>
            </a:endParaRPr>
          </a:p>
          <a:p>
            <a:br>
              <a:rPr lang="en-US" b="0" dirty="0">
                <a:effectLst/>
              </a:rPr>
            </a:br>
            <a:r>
              <a:rPr lang="en-US" sz="1200" b="0" i="0" u="none" strike="noStrike" kern="1200" dirty="0">
                <a:solidFill>
                  <a:schemeClr val="tx1"/>
                </a:solidFill>
                <a:effectLst/>
                <a:latin typeface="+mn-lt"/>
                <a:ea typeface="+mn-ea"/>
                <a:cs typeface="+mn-cs"/>
              </a:rPr>
              <a:t>This hasn’t happened in networking, because no-one stepped back and asked how to build the right domain-specific processor for processing</a:t>
            </a:r>
            <a:r>
              <a:rPr lang="en-US" sz="1200" b="0" i="0" u="none" strike="noStrike" kern="1200" baseline="0" dirty="0">
                <a:solidFill>
                  <a:schemeClr val="tx1"/>
                </a:solidFill>
                <a:effectLst/>
                <a:latin typeface="+mn-lt"/>
                <a:ea typeface="+mn-ea"/>
                <a:cs typeface="+mn-cs"/>
              </a:rPr>
              <a:t> packets</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0207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388469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4270014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335952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11/10/20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7236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11/10/20</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6576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11/10/20</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437723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11/10/20</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60648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11/10/20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274829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11/10/20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046824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8656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054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869883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90426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77"/>
        <p:cNvGrpSpPr/>
        <p:nvPr/>
      </p:nvGrpSpPr>
      <p:grpSpPr>
        <a:xfrm>
          <a:off x="0" y="0"/>
          <a:ext cx="0" cy="0"/>
          <a:chOff x="0" y="0"/>
          <a:chExt cx="0" cy="0"/>
        </a:xfrm>
      </p:grpSpPr>
      <p:sp>
        <p:nvSpPr>
          <p:cNvPr id="178" name="Google Shape;178;p3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9" name="Google Shape;179;p3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0" name="Google Shape;180;p3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1" name="Google Shape;181;p3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82" name="Google Shape;182;p30"/>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10237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11257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83"/>
        <p:cNvGrpSpPr/>
        <p:nvPr/>
      </p:nvGrpSpPr>
      <p:grpSpPr>
        <a:xfrm>
          <a:off x="0" y="0"/>
          <a:ext cx="0" cy="0"/>
          <a:chOff x="0" y="0"/>
          <a:chExt cx="0" cy="0"/>
        </a:xfrm>
      </p:grpSpPr>
      <p:sp>
        <p:nvSpPr>
          <p:cNvPr id="184" name="Google Shape;184;p31"/>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85" name="Google Shape;185;p3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6" name="Google Shape;186;p3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7" name="Google Shape;187;p3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45260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0" name="Google Shape;190;p3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1" name="Google Shape;191;p3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2" name="Google Shape;192;p3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98461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54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3516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683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49154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6533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341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011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9161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5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43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689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721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lIns="91388" tIns="45694" rIns="91388" bIns="45694"/>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203200" y="990601"/>
            <a:ext cx="11582400" cy="5486400"/>
          </a:xfrm>
          <a:prstGeom prst="rect">
            <a:avLst/>
          </a:prstGeom>
        </p:spPr>
        <p:txBody>
          <a:bodyPr lIns="91388" tIns="45694" rIns="91388" bIns="45694">
            <a:noAutofit/>
          </a:bodyPr>
          <a:lstStyle>
            <a:lvl1pPr marL="274140" indent="-274140">
              <a:spcBef>
                <a:spcPts val="100"/>
              </a:spcBef>
              <a:spcAft>
                <a:spcPts val="100"/>
              </a:spcAft>
              <a:buSzPct val="100000"/>
              <a:buFont typeface="LucidaGrande" charset="0"/>
              <a:buChar char="•"/>
              <a:defRPr sz="2800"/>
            </a:lvl1pPr>
            <a:lvl2pPr marL="548280" indent="-267649">
              <a:spcBef>
                <a:spcPts val="75"/>
              </a:spcBef>
              <a:spcAft>
                <a:spcPts val="75"/>
              </a:spcAft>
              <a:buFont typeface="LucidaGrande" charset="0"/>
              <a:buChar char="◦"/>
              <a:defRPr sz="2400"/>
            </a:lvl2pPr>
            <a:lvl3pPr marL="731034" indent="-214119">
              <a:spcBef>
                <a:spcPts val="51"/>
              </a:spcBef>
              <a:spcAft>
                <a:spcPts val="51"/>
              </a:spcAft>
              <a:buSzPct val="100000"/>
              <a:buFont typeface="LucidaGrande" charset="0"/>
              <a:buChar char="■"/>
              <a:defRPr sz="2000"/>
            </a:lvl3pPr>
            <a:lvl4pPr marL="913788" indent="-214119">
              <a:spcBef>
                <a:spcPts val="25"/>
              </a:spcBef>
              <a:spcAft>
                <a:spcPts val="25"/>
              </a:spcAft>
              <a:buSzPct val="100000"/>
              <a:buFont typeface="LucidaGrande" charset="0"/>
              <a:buChar char="□"/>
              <a:defRPr sz="1600"/>
            </a:lvl4pPr>
            <a:lvl5pPr marL="1827161" indent="0">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lIns="121851" tIns="60925" rIns="121851" bIns="60925" anchor="ctr"/>
          <a:lstStyle/>
          <a:p>
            <a:endParaRPr lang="en-US" sz="1733">
              <a:solidFill>
                <a:prstClr val="black"/>
              </a:solidFill>
              <a:ea typeface="Arial"/>
              <a:cs typeface="Arial"/>
              <a:sym typeface="Arial"/>
              <a:rtl val="0"/>
            </a:endParaRPr>
          </a:p>
        </p:txBody>
      </p:sp>
      <p:sp>
        <p:nvSpPr>
          <p:cNvPr id="5" name="Slide Number Placeholder 1"/>
          <p:cNvSpPr>
            <a:spLocks noGrp="1"/>
          </p:cNvSpPr>
          <p:nvPr>
            <p:ph type="sldNum" sz="quarter" idx="4"/>
          </p:nvPr>
        </p:nvSpPr>
        <p:spPr>
          <a:xfrm>
            <a:off x="10566400" y="6569076"/>
            <a:ext cx="1422400" cy="212725"/>
          </a:xfrm>
          <a:prstGeom prst="rect">
            <a:avLst/>
          </a:prstGeom>
        </p:spPr>
        <p:txBody>
          <a:bodyPr vert="horz" lIns="91388" tIns="45694" rIns="91388" bIns="45694" rtlCol="0" anchor="ctr"/>
          <a:lstStyle>
            <a:lvl1pPr algn="r">
              <a:defRPr sz="1067">
                <a:solidFill>
                  <a:schemeClr val="tx1">
                    <a:tint val="75000"/>
                  </a:schemeClr>
                </a:solidFill>
              </a:defRPr>
            </a:lvl1pPr>
          </a:lstStyle>
          <a:p>
            <a:fld id="{7D98702C-BA5F-8D4B-B23D-DEB8E47CE420}" type="slidenum">
              <a:rPr lang="en-US" smtClean="0">
                <a:solidFill>
                  <a:prstClr val="black">
                    <a:tint val="75000"/>
                  </a:prstClr>
                </a:solidFill>
                <a:latin typeface="Arial"/>
              </a:rPr>
              <a:pPr/>
              <a:t>‹#›</a:t>
            </a:fld>
            <a:endParaRPr lang="en-US" dirty="0">
              <a:solidFill>
                <a:prstClr val="black">
                  <a:tint val="75000"/>
                </a:prstClr>
              </a:solidFill>
              <a:latin typeface="Arial"/>
            </a:endParaRPr>
          </a:p>
        </p:txBody>
      </p:sp>
      <p:sp>
        <p:nvSpPr>
          <p:cNvPr id="6" name="Footer Placeholder 4"/>
          <p:cNvSpPr>
            <a:spLocks noGrp="1"/>
          </p:cNvSpPr>
          <p:nvPr>
            <p:ph type="ftr" sz="quarter" idx="3"/>
          </p:nvPr>
        </p:nvSpPr>
        <p:spPr>
          <a:xfrm>
            <a:off x="609600" y="6643699"/>
            <a:ext cx="10972800" cy="214315"/>
          </a:xfrm>
        </p:spPr>
        <p:txBody>
          <a:bodyPr/>
          <a:lstStyle/>
          <a:p>
            <a:r>
              <a:rPr lang="en-US" dirty="0">
                <a:solidFill>
                  <a:prstClr val="black">
                    <a:tint val="75000"/>
                  </a:prstClr>
                </a:solidFill>
              </a:rPr>
              <a:t>Copyright 2017 - Barefoot Networks Confidential &amp; Proprietary - Under NDA</a:t>
            </a:r>
          </a:p>
        </p:txBody>
      </p:sp>
    </p:spTree>
    <p:extLst>
      <p:ext uri="{BB962C8B-B14F-4D97-AF65-F5344CB8AC3E}">
        <p14:creationId xmlns:p14="http://schemas.microsoft.com/office/powerpoint/2010/main" val="1585397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2032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anchor="ctr"/>
          <a:lstStyle/>
          <a:p>
            <a:pPr defTabSz="609570"/>
            <a:endParaRPr lang="en-US" sz="1688">
              <a:solidFill>
                <a:prstClr val="black"/>
              </a:solidFill>
              <a:ea typeface="Arial"/>
              <a:cs typeface="Arial"/>
              <a:sym typeface="Arial"/>
              <a:rtl val="0"/>
            </a:endParaRPr>
          </a:p>
        </p:txBody>
      </p:sp>
      <p:sp>
        <p:nvSpPr>
          <p:cNvPr id="6" name="Slide Number Placeholder 1"/>
          <p:cNvSpPr>
            <a:spLocks noGrp="1"/>
          </p:cNvSpPr>
          <p:nvPr>
            <p:ph type="sldNum" sz="quarter" idx="4"/>
          </p:nvPr>
        </p:nvSpPr>
        <p:spPr>
          <a:xfrm>
            <a:off x="10566400" y="6569076"/>
            <a:ext cx="1422400" cy="212725"/>
          </a:xfrm>
          <a:prstGeom prst="rect">
            <a:avLst/>
          </a:prstGeom>
        </p:spPr>
        <p:txBody>
          <a:bodyPr vert="horz" lIns="91440" tIns="45720" rIns="91440" bIns="45720" rtlCol="0" anchor="ctr"/>
          <a:lstStyle>
            <a:lvl1pPr algn="r">
              <a:defRPr sz="1100">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60960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050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116351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25857" y="1027190"/>
            <a:ext cx="10972800" cy="5449825"/>
          </a:xfrm>
        </p:spPr>
        <p:txBody>
          <a:bodyPr/>
          <a:lstStyle>
            <a:lvl1pPr>
              <a:defRPr sz="3733"/>
            </a:lvl1pPr>
            <a:lvl2pPr>
              <a:defRPr sz="3200"/>
            </a:lvl2pPr>
            <a:lvl3pPr>
              <a:defRPr sz="2667"/>
            </a:lvl3pPr>
            <a:lvl4pPr>
              <a:defRPr sz="2267"/>
            </a:lvl4pPr>
            <a:lvl5pPr>
              <a:defRPr sz="2267"/>
            </a:lvl5pPr>
            <a:lvl6pPr>
              <a:defRPr sz="2267"/>
            </a:lvl6pPr>
            <a:lvl7pPr>
              <a:defRPr sz="2267"/>
            </a:lvl7pPr>
            <a:lvl8pPr>
              <a:defRPr sz="2267"/>
            </a:lvl8pPr>
            <a:lvl9pPr>
              <a:defRPr sz="22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9448800" y="6613529"/>
            <a:ext cx="2743200" cy="244473"/>
          </a:xfrm>
          <a:prstGeom prst="rect">
            <a:avLst/>
          </a:prstGeom>
        </p:spPr>
        <p:txBody>
          <a:bodyPr/>
          <a:lstStyle>
            <a:lvl1pPr>
              <a:defRPr sz="1333"/>
            </a:lvl1pPr>
          </a:lstStyle>
          <a:p>
            <a:fld id="{B6F15528-21DE-4FAA-801E-634DDDAF4B2B}"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
        <p:nvSpPr>
          <p:cNvPr id="9" name="AutoShape 4"/>
          <p:cNvSpPr>
            <a:spLocks noChangeArrowheads="1"/>
          </p:cNvSpPr>
          <p:nvPr userDrawn="1"/>
        </p:nvSpPr>
        <p:spPr bwMode="auto">
          <a:xfrm>
            <a:off x="577088" y="914402"/>
            <a:ext cx="11074400" cy="109540"/>
          </a:xfrm>
          <a:prstGeom prst="roundRect">
            <a:avLst>
              <a:gd name="adj" fmla="val 16667"/>
            </a:avLst>
          </a:prstGeom>
          <a:gradFill rotWithShape="0">
            <a:gsLst>
              <a:gs pos="0">
                <a:srgbClr val="0C01B6"/>
              </a:gs>
              <a:gs pos="100000">
                <a:schemeClr val="accent5">
                  <a:lumMod val="90000"/>
                </a:schemeClr>
              </a:gs>
            </a:gsLst>
            <a:lin ang="0" scaled="1"/>
          </a:gradFill>
          <a:ln w="25400">
            <a:noFill/>
            <a:round/>
            <a:headEnd/>
            <a:tailEnd/>
          </a:ln>
          <a:effectLst/>
        </p:spPr>
        <p:txBody>
          <a:bodyPr wrap="none" lIns="121892" tIns="60945" rIns="121892" bIns="60945" anchor="ctr"/>
          <a:lstStyle/>
          <a:p>
            <a:endParaRPr lang="en-US" sz="2400">
              <a:solidFill>
                <a:srgbClr val="000000"/>
              </a:solidFill>
              <a:latin typeface="Arial"/>
            </a:endParaRPr>
          </a:p>
        </p:txBody>
      </p:sp>
      <p:sp>
        <p:nvSpPr>
          <p:cNvPr id="8" name="Footer Placeholder 13"/>
          <p:cNvSpPr>
            <a:spLocks noGrp="1"/>
          </p:cNvSpPr>
          <p:nvPr>
            <p:ph type="ftr" sz="quarter" idx="3"/>
          </p:nvPr>
        </p:nvSpPr>
        <p:spPr>
          <a:xfrm>
            <a:off x="609600" y="6578600"/>
            <a:ext cx="10972800" cy="214315"/>
          </a:xfrm>
          <a:prstGeom prst="rect">
            <a:avLst/>
          </a:prstGeom>
        </p:spPr>
        <p:txBody>
          <a:bodyPr vert="horz" lIns="91419" tIns="45709" rIns="91419" bIns="45709" rtlCol="0" anchor="ctr"/>
          <a:lstStyle>
            <a:lvl1pPr algn="ctr">
              <a:defRPr sz="1467" i="1">
                <a:solidFill>
                  <a:schemeClr val="tx1">
                    <a:tint val="75000"/>
                  </a:schemeClr>
                </a:solidFill>
              </a:defRPr>
            </a:lvl1pPr>
          </a:lstStyle>
          <a:p>
            <a:r>
              <a:rPr lang="en-US" dirty="0">
                <a:solidFill>
                  <a:prstClr val="black">
                    <a:tint val="75000"/>
                  </a:prstClr>
                </a:solidFill>
              </a:rPr>
              <a:t>Copyright 2017 - Barefoot Networks Confidential &amp; Proprietary - Under NDA</a:t>
            </a:r>
          </a:p>
        </p:txBody>
      </p:sp>
    </p:spTree>
    <p:extLst>
      <p:ext uri="{BB962C8B-B14F-4D97-AF65-F5344CB8AC3E}">
        <p14:creationId xmlns:p14="http://schemas.microsoft.com/office/powerpoint/2010/main" val="12624350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815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2927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_Content 1">
  <p:cSld name="26_Content 1">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03200" y="169866"/>
            <a:ext cx="11582400" cy="639763"/>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74" name="Google Shape;174;p29"/>
          <p:cNvSpPr txBox="1">
            <a:spLocks noGrp="1"/>
          </p:cNvSpPr>
          <p:nvPr>
            <p:ph type="body" idx="1"/>
          </p:nvPr>
        </p:nvSpPr>
        <p:spPr>
          <a:xfrm>
            <a:off x="203200" y="990601"/>
            <a:ext cx="11582400" cy="5486400"/>
          </a:xfrm>
          <a:prstGeom prst="rect">
            <a:avLst/>
          </a:prstGeom>
          <a:noFill/>
          <a:ln>
            <a:noFill/>
          </a:ln>
        </p:spPr>
        <p:txBody>
          <a:bodyPr spcFirstLastPara="1" wrap="square" lIns="91425" tIns="45700" rIns="91425" bIns="45700" anchor="t" anchorCtr="0"/>
          <a:lstStyle>
            <a:lvl1pPr marL="609585" marR="0" lvl="0" indent="-482588" algn="l" rtl="0">
              <a:lnSpc>
                <a:spcPct val="100000"/>
              </a:lnSpc>
              <a:spcBef>
                <a:spcPts val="100"/>
              </a:spcBef>
              <a:spcAft>
                <a:spcPts val="0"/>
              </a:spcAft>
              <a:buClr>
                <a:srgbClr val="000000"/>
              </a:buClr>
              <a:buSzPts val="2100"/>
              <a:buFont typeface="Merriweather Sans"/>
              <a:buChar char="•"/>
              <a:defRPr sz="2800" b="0" i="0" u="none" strike="noStrike" cap="none">
                <a:solidFill>
                  <a:srgbClr val="000000"/>
                </a:solidFill>
                <a:latin typeface="Arial"/>
                <a:ea typeface="Arial"/>
                <a:cs typeface="Arial"/>
                <a:sym typeface="Arial"/>
              </a:defRPr>
            </a:lvl1pPr>
            <a:lvl2pPr marL="1219170" marR="0" lvl="1" indent="-457189" algn="l" rtl="0">
              <a:lnSpc>
                <a:spcPct val="100000"/>
              </a:lnSpc>
              <a:spcBef>
                <a:spcPts val="100"/>
              </a:spcBef>
              <a:spcAft>
                <a:spcPts val="0"/>
              </a:spcAft>
              <a:buClr>
                <a:srgbClr val="000000"/>
              </a:buClr>
              <a:buSzPts val="1800"/>
              <a:buFont typeface="Merriweather Sans"/>
              <a:buChar char="◦"/>
              <a:defRPr sz="2400" b="0" i="0" u="none" strike="noStrike" cap="none">
                <a:solidFill>
                  <a:srgbClr val="000000"/>
                </a:solidFill>
                <a:latin typeface="Arial"/>
                <a:ea typeface="Arial"/>
                <a:cs typeface="Arial"/>
                <a:sym typeface="Arial"/>
              </a:defRPr>
            </a:lvl2pPr>
            <a:lvl3pPr marL="1828754" marR="0" lvl="2" indent="-431789" algn="l" rtl="0">
              <a:lnSpc>
                <a:spcPct val="100000"/>
              </a:lnSpc>
              <a:spcBef>
                <a:spcPts val="75"/>
              </a:spcBef>
              <a:spcAft>
                <a:spcPts val="0"/>
              </a:spcAft>
              <a:buClr>
                <a:srgbClr val="000000"/>
              </a:buClr>
              <a:buSzPts val="1500"/>
              <a:buFont typeface="Merriweather Sans"/>
              <a:buChar char="■"/>
              <a:defRPr sz="2000" b="0" i="0" u="none" strike="noStrike" cap="none">
                <a:solidFill>
                  <a:srgbClr val="000000"/>
                </a:solidFill>
                <a:latin typeface="Arial"/>
                <a:ea typeface="Arial"/>
                <a:cs typeface="Arial"/>
                <a:sym typeface="Arial"/>
              </a:defRPr>
            </a:lvl3pPr>
            <a:lvl4pPr marL="2438339" marR="0" lvl="3" indent="-406390" algn="l" rtl="0">
              <a:lnSpc>
                <a:spcPct val="100000"/>
              </a:lnSpc>
              <a:spcBef>
                <a:spcPts val="51"/>
              </a:spcBef>
              <a:spcAft>
                <a:spcPts val="0"/>
              </a:spcAft>
              <a:buClr>
                <a:srgbClr val="000000"/>
              </a:buClr>
              <a:buSzPts val="1200"/>
              <a:buFont typeface="Merriweather Sans"/>
              <a:buChar char="□"/>
              <a:defRPr sz="1600" b="0" i="0" u="none" strike="noStrike" cap="none">
                <a:solidFill>
                  <a:srgbClr val="000000"/>
                </a:solidFill>
                <a:latin typeface="Arial"/>
                <a:ea typeface="Arial"/>
                <a:cs typeface="Arial"/>
                <a:sym typeface="Arial"/>
              </a:defRPr>
            </a:lvl4pPr>
            <a:lvl5pPr marL="3047924" marR="0" lvl="4" indent="-304792" algn="l" rtl="0">
              <a:lnSpc>
                <a:spcPct val="100000"/>
              </a:lnSpc>
              <a:spcBef>
                <a:spcPts val="25"/>
              </a:spcBef>
              <a:spcAft>
                <a:spcPts val="0"/>
              </a:spcAft>
              <a:buClr>
                <a:srgbClr val="000000"/>
              </a:buClr>
              <a:buSzPts val="1196"/>
              <a:buFont typeface="Arial"/>
              <a:buNone/>
              <a:defRPr sz="1595"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9pPr>
          </a:lstStyle>
          <a:p>
            <a:endParaRPr/>
          </a:p>
        </p:txBody>
      </p:sp>
      <p:sp>
        <p:nvSpPr>
          <p:cNvPr id="175" name="Google Shape;175;p29"/>
          <p:cNvSpPr/>
          <p:nvPr/>
        </p:nvSpPr>
        <p:spPr>
          <a:xfrm>
            <a:off x="203200" y="809629"/>
            <a:ext cx="11582400" cy="108571"/>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6" name="Google Shape;176;p29"/>
          <p:cNvSpPr txBox="1">
            <a:spLocks noGrp="1"/>
          </p:cNvSpPr>
          <p:nvPr>
            <p:ph type="sldNum" idx="12"/>
          </p:nvPr>
        </p:nvSpPr>
        <p:spPr>
          <a:xfrm>
            <a:off x="10566400" y="6569076"/>
            <a:ext cx="1422400" cy="2127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52941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5" name="Google Shape;195;p33"/>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6" name="Google Shape;196;p3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7" name="Google Shape;197;p3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98" name="Google Shape;198;p33"/>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54363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1" name="Google Shape;201;p34"/>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02" name="Google Shape;202;p3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3" name="Google Shape;203;p3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04" name="Google Shape;204;p34"/>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9319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7" name="Google Shape;207;p35"/>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8" name="Google Shape;208;p35"/>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9" name="Google Shape;209;p35"/>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0" name="Google Shape;210;p3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1" name="Google Shape;211;p35"/>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2" name="Google Shape;212;p35"/>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7754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15" name="Google Shape;215;p36"/>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16" name="Google Shape;216;p36"/>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Google Shape;217;p3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8" name="Google Shape;218;p36"/>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9" name="Google Shape;219;p36"/>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0" name="Google Shape;220;p36"/>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1" name="Google Shape;221;p36"/>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2" name="Google Shape;222;p36"/>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86321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25" name="Google Shape;225;p3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26" name="Google Shape;226;p3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27" name="Google Shape;227;p37"/>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8" name="Google Shape;228;p37"/>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37542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1" name="Google Shape;231;p3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32" name="Google Shape;232;p3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33" name="Google Shape;233;p38"/>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4" name="Google Shape;234;p38"/>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5" name="Google Shape;235;p38"/>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932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t>11/10/20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2098705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236"/>
        <p:cNvGrpSpPr/>
        <p:nvPr/>
      </p:nvGrpSpPr>
      <p:grpSpPr>
        <a:xfrm>
          <a:off x="0" y="0"/>
          <a:ext cx="0" cy="0"/>
          <a:chOff x="0" y="0"/>
          <a:chExt cx="0" cy="0"/>
        </a:xfrm>
      </p:grpSpPr>
      <p:sp>
        <p:nvSpPr>
          <p:cNvPr id="237" name="Google Shape;237;p39"/>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8" name="Google Shape;238;p3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9" name="Google Shape;239;p3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0" name="Google Shape;240;p3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1" name="Google Shape;241;p39"/>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2" name="Google Shape;242;p39"/>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00280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243"/>
        <p:cNvGrpSpPr/>
        <p:nvPr/>
      </p:nvGrpSpPr>
      <p:grpSpPr>
        <a:xfrm>
          <a:off x="0" y="0"/>
          <a:ext cx="0" cy="0"/>
          <a:chOff x="0" y="0"/>
          <a:chExt cx="0" cy="0"/>
        </a:xfrm>
      </p:grpSpPr>
      <p:sp>
        <p:nvSpPr>
          <p:cNvPr id="244" name="Google Shape;244;p40"/>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5" name="Google Shape;245;p4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6" name="Google Shape;246;p4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7" name="Google Shape;247;p4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8" name="Google Shape;248;p40"/>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9" name="Google Shape;249;p40"/>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1382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52" name="Google Shape;252;p4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53" name="Google Shape;253;p4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54" name="Google Shape;254;p41"/>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55" name="Google Shape;255;p41"/>
          <p:cNvSpPr/>
          <p:nvPr/>
        </p:nvSpPr>
        <p:spPr>
          <a:xfrm rot="5400000">
            <a:off x="-406400"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256" name="Google Shape;256;p41"/>
          <p:cNvGrpSpPr/>
          <p:nvPr/>
        </p:nvGrpSpPr>
        <p:grpSpPr>
          <a:xfrm>
            <a:off x="1320878" y="1600357"/>
            <a:ext cx="2032311" cy="1905039"/>
            <a:chOff x="1485649" y="3204982"/>
            <a:chExt cx="1124480" cy="2169089"/>
          </a:xfrm>
        </p:grpSpPr>
        <p:sp>
          <p:nvSpPr>
            <p:cNvPr id="257" name="Google Shape;257;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58" name="Google Shape;258;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59" name="Google Shape;259;p41"/>
          <p:cNvGrpSpPr/>
          <p:nvPr/>
        </p:nvGrpSpPr>
        <p:grpSpPr>
          <a:xfrm>
            <a:off x="3759278" y="1610395"/>
            <a:ext cx="2032311" cy="1894916"/>
            <a:chOff x="1485649" y="3204982"/>
            <a:chExt cx="1124480" cy="2169089"/>
          </a:xfrm>
        </p:grpSpPr>
        <p:sp>
          <p:nvSpPr>
            <p:cNvPr id="260" name="Google Shape;260;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1" name="Google Shape;261;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2" name="Google Shape;262;p41"/>
          <p:cNvGrpSpPr/>
          <p:nvPr/>
        </p:nvGrpSpPr>
        <p:grpSpPr>
          <a:xfrm>
            <a:off x="6197677" y="1610393"/>
            <a:ext cx="2032311" cy="1894916"/>
            <a:chOff x="1485649" y="3204982"/>
            <a:chExt cx="1124480" cy="2169089"/>
          </a:xfrm>
        </p:grpSpPr>
        <p:sp>
          <p:nvSpPr>
            <p:cNvPr id="263" name="Google Shape;263;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4" name="Google Shape;264;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5" name="Google Shape;265;p41"/>
          <p:cNvGrpSpPr/>
          <p:nvPr/>
        </p:nvGrpSpPr>
        <p:grpSpPr>
          <a:xfrm>
            <a:off x="8636078" y="1558103"/>
            <a:ext cx="2032311" cy="1947264"/>
            <a:chOff x="1485649" y="3204982"/>
            <a:chExt cx="1124480" cy="2169089"/>
          </a:xfrm>
        </p:grpSpPr>
        <p:sp>
          <p:nvSpPr>
            <p:cNvPr id="266" name="Google Shape;266;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7" name="Google Shape;267;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268" name="Google Shape;268;p41"/>
          <p:cNvSpPr/>
          <p:nvPr/>
        </p:nvSpPr>
        <p:spPr>
          <a:xfrm rot="5400000">
            <a:off x="9956797"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269" name="Google Shape;269;p41"/>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276025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2" name="Google Shape;272;p4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73" name="Google Shape;273;p4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74" name="Google Shape;274;p42"/>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75" name="Google Shape;275;p42"/>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51933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8" name="Google Shape;278;p4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98551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190905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283" name="Google Shape;283;p45"/>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284" name="Google Shape;284;p45"/>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285" name="Google Shape;285;p45"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411474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90"/>
        <p:cNvGrpSpPr/>
        <p:nvPr/>
      </p:nvGrpSpPr>
      <p:grpSpPr>
        <a:xfrm>
          <a:off x="0" y="0"/>
          <a:ext cx="0" cy="0"/>
          <a:chOff x="0" y="0"/>
          <a:chExt cx="0" cy="0"/>
        </a:xfrm>
      </p:grpSpPr>
      <p:sp>
        <p:nvSpPr>
          <p:cNvPr id="291" name="Google Shape;291;p47"/>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6933"/>
            </a:lvl2pPr>
            <a:lvl3pPr lvl="2" indent="0" algn="ctr" rtl="0">
              <a:spcBef>
                <a:spcPts val="0"/>
              </a:spcBef>
              <a:spcAft>
                <a:spcPts val="0"/>
              </a:spcAft>
              <a:buSzPts val="1400"/>
              <a:buFont typeface="Arial"/>
              <a:buNone/>
              <a:defRPr sz="6933"/>
            </a:lvl3pPr>
            <a:lvl4pPr lvl="3" indent="0" algn="ctr" rtl="0">
              <a:spcBef>
                <a:spcPts val="0"/>
              </a:spcBef>
              <a:spcAft>
                <a:spcPts val="0"/>
              </a:spcAft>
              <a:buSzPts val="1400"/>
              <a:buFont typeface="Arial"/>
              <a:buNone/>
              <a:defRPr sz="6933"/>
            </a:lvl4pPr>
            <a:lvl5pPr lvl="4" indent="0" algn="ctr" rtl="0">
              <a:spcBef>
                <a:spcPts val="0"/>
              </a:spcBef>
              <a:spcAft>
                <a:spcPts val="0"/>
              </a:spcAft>
              <a:buSzPts val="1400"/>
              <a:buFont typeface="Arial"/>
              <a:buNone/>
              <a:defRPr sz="6933"/>
            </a:lvl5pPr>
            <a:lvl6pPr lvl="5" indent="0" algn="ctr" rtl="0">
              <a:spcBef>
                <a:spcPts val="0"/>
              </a:spcBef>
              <a:spcAft>
                <a:spcPts val="0"/>
              </a:spcAft>
              <a:buSzPts val="1400"/>
              <a:buFont typeface="Arial"/>
              <a:buNone/>
              <a:defRPr sz="6933"/>
            </a:lvl6pPr>
            <a:lvl7pPr lvl="6" indent="0" algn="ctr" rtl="0">
              <a:spcBef>
                <a:spcPts val="0"/>
              </a:spcBef>
              <a:spcAft>
                <a:spcPts val="0"/>
              </a:spcAft>
              <a:buSzPts val="1400"/>
              <a:buFont typeface="Arial"/>
              <a:buNone/>
              <a:defRPr sz="6933"/>
            </a:lvl7pPr>
            <a:lvl8pPr lvl="7" indent="0" algn="ctr" rtl="0">
              <a:spcBef>
                <a:spcPts val="0"/>
              </a:spcBef>
              <a:spcAft>
                <a:spcPts val="0"/>
              </a:spcAft>
              <a:buSzPts val="1400"/>
              <a:buFont typeface="Arial"/>
              <a:buNone/>
              <a:defRPr sz="6933"/>
            </a:lvl8pPr>
            <a:lvl9pPr lvl="8" indent="0" algn="ctr" rtl="0">
              <a:spcBef>
                <a:spcPts val="0"/>
              </a:spcBef>
              <a:spcAft>
                <a:spcPts val="0"/>
              </a:spcAft>
              <a:buSzPts val="1400"/>
              <a:buFont typeface="Arial"/>
              <a:buNone/>
              <a:defRPr sz="6933"/>
            </a:lvl9pPr>
          </a:lstStyle>
          <a:p>
            <a:endParaRPr/>
          </a:p>
        </p:txBody>
      </p:sp>
      <p:sp>
        <p:nvSpPr>
          <p:cNvPr id="292" name="Google Shape;292;p47"/>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293" name="Google Shape;293;p47"/>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4371001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296" name="Google Shape;296;p4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97" name="Google Shape;297;p4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98" name="Google Shape;298;p4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104308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1" name="Google Shape;301;p4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02" name="Google Shape;302;p4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29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t>11/10/20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5180330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5" name="Google Shape;305;p50"/>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06" name="Google Shape;306;p5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07" name="Google Shape;307;p5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3439051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308"/>
        <p:cNvGrpSpPr/>
        <p:nvPr/>
      </p:nvGrpSpPr>
      <p:grpSpPr>
        <a:xfrm>
          <a:off x="0" y="0"/>
          <a:ext cx="0" cy="0"/>
          <a:chOff x="0" y="0"/>
          <a:chExt cx="0" cy="0"/>
        </a:xfrm>
      </p:grpSpPr>
      <p:sp>
        <p:nvSpPr>
          <p:cNvPr id="309" name="Google Shape;309;p5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0" name="Google Shape;310;p5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1" name="Google Shape;311;p5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2" name="Google Shape;312;p5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13" name="Google Shape;313;p5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84035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314"/>
        <p:cNvGrpSpPr/>
        <p:nvPr/>
      </p:nvGrpSpPr>
      <p:grpSpPr>
        <a:xfrm>
          <a:off x="0" y="0"/>
          <a:ext cx="0" cy="0"/>
          <a:chOff x="0" y="0"/>
          <a:chExt cx="0" cy="0"/>
        </a:xfrm>
      </p:grpSpPr>
      <p:sp>
        <p:nvSpPr>
          <p:cNvPr id="315" name="Google Shape;315;p5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6" name="Google Shape;316;p5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7" name="Google Shape;317;p5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8" name="Google Shape;318;p5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092330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319"/>
        <p:cNvGrpSpPr/>
        <p:nvPr/>
      </p:nvGrpSpPr>
      <p:grpSpPr>
        <a:xfrm>
          <a:off x="0" y="0"/>
          <a:ext cx="0" cy="0"/>
          <a:chOff x="0" y="0"/>
          <a:chExt cx="0" cy="0"/>
        </a:xfrm>
      </p:grpSpPr>
      <p:sp>
        <p:nvSpPr>
          <p:cNvPr id="320" name="Google Shape;320;p5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1" name="Google Shape;321;p5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2" name="Google Shape;322;p5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3" name="Google Shape;323;p5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91253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6" name="Google Shape;326;p5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7" name="Google Shape;327;p5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8" name="Google Shape;328;p5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29" name="Google Shape;329;p5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6076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2" name="Google Shape;332;p5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33" name="Google Shape;333;p5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4" name="Google Shape;334;p5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35" name="Google Shape;335;p5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55888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8" name="Google Shape;338;p5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9" name="Google Shape;339;p5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0" name="Google Shape;340;p5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1" name="Google Shape;341;p5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2" name="Google Shape;342;p5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43" name="Google Shape;343;p5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795727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46" name="Google Shape;346;p5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47" name="Google Shape;347;p5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8" name="Google Shape;348;p5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9" name="Google Shape;349;p5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0" name="Google Shape;350;p5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1" name="Google Shape;351;p5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2" name="Google Shape;352;p5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3" name="Google Shape;353;p5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5222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56" name="Google Shape;356;p5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57" name="Google Shape;357;p5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58" name="Google Shape;358;p5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9" name="Google Shape;359;p5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663626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62" name="Google Shape;362;p5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63" name="Google Shape;363;p5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64" name="Google Shape;364;p5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5" name="Google Shape;365;p5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6" name="Google Shape;366;p5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8385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t>11/10/20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829008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367"/>
        <p:cNvGrpSpPr/>
        <p:nvPr/>
      </p:nvGrpSpPr>
      <p:grpSpPr>
        <a:xfrm>
          <a:off x="0" y="0"/>
          <a:ext cx="0" cy="0"/>
          <a:chOff x="0" y="0"/>
          <a:chExt cx="0" cy="0"/>
        </a:xfrm>
      </p:grpSpPr>
      <p:sp>
        <p:nvSpPr>
          <p:cNvPr id="368" name="Google Shape;368;p6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9" name="Google Shape;369;p6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0" name="Google Shape;370;p6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1" name="Google Shape;371;p6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2" name="Google Shape;372;p6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73" name="Google Shape;373;p6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66385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374"/>
        <p:cNvGrpSpPr/>
        <p:nvPr/>
      </p:nvGrpSpPr>
      <p:grpSpPr>
        <a:xfrm>
          <a:off x="0" y="0"/>
          <a:ext cx="0" cy="0"/>
          <a:chOff x="0" y="0"/>
          <a:chExt cx="0" cy="0"/>
        </a:xfrm>
      </p:grpSpPr>
      <p:sp>
        <p:nvSpPr>
          <p:cNvPr id="375" name="Google Shape;375;p6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6" name="Google Shape;376;p6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7" name="Google Shape;377;p6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8" name="Google Shape;378;p6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9" name="Google Shape;379;p6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0" name="Google Shape;380;p6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3445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83" name="Google Shape;383;p6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84" name="Google Shape;384;p6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85" name="Google Shape;385;p6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6" name="Google Shape;386;p6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387" name="Google Shape;387;p62"/>
          <p:cNvGrpSpPr/>
          <p:nvPr/>
        </p:nvGrpSpPr>
        <p:grpSpPr>
          <a:xfrm>
            <a:off x="1320878" y="1600357"/>
            <a:ext cx="2032311" cy="1905039"/>
            <a:chOff x="1485649" y="3204982"/>
            <a:chExt cx="1124480" cy="2169089"/>
          </a:xfrm>
        </p:grpSpPr>
        <p:sp>
          <p:nvSpPr>
            <p:cNvPr id="388" name="Google Shape;388;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89" name="Google Shape;389;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0" name="Google Shape;390;p62"/>
          <p:cNvGrpSpPr/>
          <p:nvPr/>
        </p:nvGrpSpPr>
        <p:grpSpPr>
          <a:xfrm>
            <a:off x="3759278" y="1610395"/>
            <a:ext cx="2032311" cy="1894916"/>
            <a:chOff x="1485649" y="3204982"/>
            <a:chExt cx="1124480" cy="2169089"/>
          </a:xfrm>
        </p:grpSpPr>
        <p:sp>
          <p:nvSpPr>
            <p:cNvPr id="391" name="Google Shape;391;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2" name="Google Shape;392;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3" name="Google Shape;393;p62"/>
          <p:cNvGrpSpPr/>
          <p:nvPr/>
        </p:nvGrpSpPr>
        <p:grpSpPr>
          <a:xfrm>
            <a:off x="6197677" y="1610393"/>
            <a:ext cx="2032311" cy="1894916"/>
            <a:chOff x="1485649" y="3204982"/>
            <a:chExt cx="1124480" cy="2169089"/>
          </a:xfrm>
        </p:grpSpPr>
        <p:sp>
          <p:nvSpPr>
            <p:cNvPr id="394" name="Google Shape;394;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5" name="Google Shape;395;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6" name="Google Shape;396;p62"/>
          <p:cNvGrpSpPr/>
          <p:nvPr/>
        </p:nvGrpSpPr>
        <p:grpSpPr>
          <a:xfrm>
            <a:off x="8636077" y="1558103"/>
            <a:ext cx="2032311" cy="1947264"/>
            <a:chOff x="1485649" y="3204982"/>
            <a:chExt cx="1124480" cy="2169089"/>
          </a:xfrm>
        </p:grpSpPr>
        <p:sp>
          <p:nvSpPr>
            <p:cNvPr id="397" name="Google Shape;397;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8" name="Google Shape;398;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399" name="Google Shape;399;p6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400" name="Google Shape;400;p6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862827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3" name="Google Shape;403;p6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04" name="Google Shape;404;p6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05" name="Google Shape;405;p6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06" name="Google Shape;406;p6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31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407"/>
        <p:cNvGrpSpPr/>
        <p:nvPr/>
      </p:nvGrpSpPr>
      <p:grpSpPr>
        <a:xfrm>
          <a:off x="0" y="0"/>
          <a:ext cx="0" cy="0"/>
          <a:chOff x="0" y="0"/>
          <a:chExt cx="0" cy="0"/>
        </a:xfrm>
      </p:grpSpPr>
      <p:sp>
        <p:nvSpPr>
          <p:cNvPr id="408" name="Google Shape;408;p6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9" name="Google Shape;409;p6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35485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2857244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2400"/>
            </a:lvl2pPr>
            <a:lvl3pPr lvl="2" indent="0" rtl="0">
              <a:spcBef>
                <a:spcPts val="0"/>
              </a:spcBef>
              <a:spcAft>
                <a:spcPts val="0"/>
              </a:spcAft>
              <a:buSzPts val="1400"/>
              <a:buFont typeface="Arial"/>
              <a:buChar char="■"/>
              <a:defRPr sz="2400"/>
            </a:lvl3pPr>
            <a:lvl4pPr lvl="3" indent="0" rtl="0">
              <a:spcBef>
                <a:spcPts val="0"/>
              </a:spcBef>
              <a:spcAft>
                <a:spcPts val="0"/>
              </a:spcAft>
              <a:buSzPts val="1400"/>
              <a:buFont typeface="Arial"/>
              <a:buChar char="●"/>
              <a:defRPr sz="2400"/>
            </a:lvl4pPr>
            <a:lvl5pPr lvl="4" indent="0" rtl="0">
              <a:spcBef>
                <a:spcPts val="0"/>
              </a:spcBef>
              <a:spcAft>
                <a:spcPts val="0"/>
              </a:spcAft>
              <a:buSzPts val="1400"/>
              <a:buFont typeface="Arial"/>
              <a:buChar char="○"/>
              <a:defRPr sz="2400"/>
            </a:lvl5pPr>
            <a:lvl6pPr lvl="5" indent="0" rtl="0">
              <a:spcBef>
                <a:spcPts val="0"/>
              </a:spcBef>
              <a:spcAft>
                <a:spcPts val="0"/>
              </a:spcAft>
              <a:buSzPts val="1400"/>
              <a:buFont typeface="Arial"/>
              <a:buChar char="■"/>
              <a:defRPr sz="2400"/>
            </a:lvl6pPr>
            <a:lvl7pPr lvl="6" indent="0" rtl="0">
              <a:spcBef>
                <a:spcPts val="0"/>
              </a:spcBef>
              <a:spcAft>
                <a:spcPts val="0"/>
              </a:spcAft>
              <a:buSzPts val="1400"/>
              <a:buFont typeface="Arial"/>
              <a:buChar char="●"/>
              <a:defRPr sz="2400"/>
            </a:lvl7pPr>
            <a:lvl8pPr lvl="7" indent="0" rtl="0">
              <a:spcBef>
                <a:spcPts val="0"/>
              </a:spcBef>
              <a:spcAft>
                <a:spcPts val="0"/>
              </a:spcAft>
              <a:buSzPts val="1400"/>
              <a:buFont typeface="Arial"/>
              <a:buChar char="○"/>
              <a:defRPr sz="2400"/>
            </a:lvl8pPr>
            <a:lvl9pPr lvl="8" indent="0" rtl="0">
              <a:spcBef>
                <a:spcPts val="0"/>
              </a:spcBef>
              <a:spcAft>
                <a:spcPts val="0"/>
              </a:spcAft>
              <a:buSzPts val="1400"/>
              <a:buFont typeface="Arial"/>
              <a:buChar char="■"/>
              <a:defRPr sz="2400"/>
            </a:lvl9pPr>
          </a:lstStyle>
          <a:p>
            <a:endParaRPr/>
          </a:p>
        </p:txBody>
      </p:sp>
      <p:sp>
        <p:nvSpPr>
          <p:cNvPr id="414" name="Google Shape;414;p66"/>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415" name="Google Shape;415;p6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416" name="Google Shape;416;p66"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8241183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3" name="Google Shape;423;p6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4" name="Google Shape;424;p6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25" name="Google Shape;425;p6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078810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426"/>
        <p:cNvGrpSpPr/>
        <p:nvPr/>
      </p:nvGrpSpPr>
      <p:grpSpPr>
        <a:xfrm>
          <a:off x="0" y="0"/>
          <a:ext cx="0" cy="0"/>
          <a:chOff x="0" y="0"/>
          <a:chExt cx="0" cy="0"/>
        </a:xfrm>
      </p:grpSpPr>
      <p:sp>
        <p:nvSpPr>
          <p:cNvPr id="427" name="Google Shape;427;p6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8" name="Google Shape;428;p69"/>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9" name="Google Shape;429;p6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0" name="Google Shape;430;p6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041771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3" name="Google Shape;433;p7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34" name="Google Shape;434;p7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0700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t>11/10/20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3622789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435"/>
        <p:cNvGrpSpPr/>
        <p:nvPr/>
      </p:nvGrpSpPr>
      <p:grpSpPr>
        <a:xfrm>
          <a:off x="0" y="0"/>
          <a:ext cx="0" cy="0"/>
          <a:chOff x="0" y="0"/>
          <a:chExt cx="0" cy="0"/>
        </a:xfrm>
      </p:grpSpPr>
      <p:sp>
        <p:nvSpPr>
          <p:cNvPr id="436" name="Google Shape;436;p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37" name="Google Shape;437;p7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8" name="Google Shape;438;p7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9" name="Google Shape;439;p7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40" name="Google Shape;440;p7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990705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441"/>
        <p:cNvGrpSpPr/>
        <p:nvPr/>
      </p:nvGrpSpPr>
      <p:grpSpPr>
        <a:xfrm>
          <a:off x="0" y="0"/>
          <a:ext cx="0" cy="0"/>
          <a:chOff x="0" y="0"/>
          <a:chExt cx="0" cy="0"/>
        </a:xfrm>
      </p:grpSpPr>
      <p:sp>
        <p:nvSpPr>
          <p:cNvPr id="442" name="Google Shape;442;p7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3" name="Google Shape;443;p7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4" name="Google Shape;444;p7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45" name="Google Shape;445;p7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21165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446"/>
        <p:cNvGrpSpPr/>
        <p:nvPr/>
      </p:nvGrpSpPr>
      <p:grpSpPr>
        <a:xfrm>
          <a:off x="0" y="0"/>
          <a:ext cx="0" cy="0"/>
          <a:chOff x="0" y="0"/>
          <a:chExt cx="0" cy="0"/>
        </a:xfrm>
      </p:grpSpPr>
      <p:sp>
        <p:nvSpPr>
          <p:cNvPr id="447" name="Google Shape;447;p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8" name="Google Shape;448;p7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9" name="Google Shape;449;p7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0" name="Google Shape;450;p7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55663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3" name="Google Shape;453;p7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54" name="Google Shape;454;p7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5" name="Google Shape;455;p7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56" name="Google Shape;456;p7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14721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9" name="Google Shape;459;p7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60" name="Google Shape;460;p7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1" name="Google Shape;461;p7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2" name="Google Shape;462;p7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36109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65" name="Google Shape;465;p7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6" name="Google Shape;466;p7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7" name="Google Shape;467;p7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8" name="Google Shape;468;p7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9" name="Google Shape;469;p7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0" name="Google Shape;470;p7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82278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73" name="Google Shape;473;p7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74" name="Google Shape;474;p7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5" name="Google Shape;475;p7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76" name="Google Shape;476;p7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7" name="Google Shape;477;p7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8" name="Google Shape;478;p7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9" name="Google Shape;479;p7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Google Shape;480;p7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047798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481"/>
        <p:cNvGrpSpPr/>
        <p:nvPr/>
      </p:nvGrpSpPr>
      <p:grpSpPr>
        <a:xfrm>
          <a:off x="0" y="0"/>
          <a:ext cx="0" cy="0"/>
          <a:chOff x="0" y="0"/>
          <a:chExt cx="0" cy="0"/>
        </a:xfrm>
      </p:grpSpPr>
      <p:sp>
        <p:nvSpPr>
          <p:cNvPr id="482" name="Google Shape;482;p7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3" name="Google Shape;483;p7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84" name="Google Shape;484;p7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85" name="Google Shape;485;p7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86" name="Google Shape;486;p7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0111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487"/>
        <p:cNvGrpSpPr/>
        <p:nvPr/>
      </p:nvGrpSpPr>
      <p:grpSpPr>
        <a:xfrm>
          <a:off x="0" y="0"/>
          <a:ext cx="0" cy="0"/>
          <a:chOff x="0" y="0"/>
          <a:chExt cx="0" cy="0"/>
        </a:xfrm>
      </p:grpSpPr>
      <p:sp>
        <p:nvSpPr>
          <p:cNvPr id="488" name="Google Shape;488;p7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9" name="Google Shape;489;p7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0" name="Google Shape;490;p7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1" name="Google Shape;491;p7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2" name="Google Shape;492;p7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3" name="Google Shape;493;p7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4286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494"/>
        <p:cNvGrpSpPr/>
        <p:nvPr/>
      </p:nvGrpSpPr>
      <p:grpSpPr>
        <a:xfrm>
          <a:off x="0" y="0"/>
          <a:ext cx="0" cy="0"/>
          <a:chOff x="0" y="0"/>
          <a:chExt cx="0" cy="0"/>
        </a:xfrm>
      </p:grpSpPr>
      <p:sp>
        <p:nvSpPr>
          <p:cNvPr id="495" name="Google Shape;495;p8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6" name="Google Shape;496;p8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97" name="Google Shape;497;p8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8" name="Google Shape;498;p8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9" name="Google Shape;499;p8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0" name="Google Shape;500;p8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0815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t>11/10/20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4984460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501"/>
        <p:cNvGrpSpPr/>
        <p:nvPr/>
      </p:nvGrpSpPr>
      <p:grpSpPr>
        <a:xfrm>
          <a:off x="0" y="0"/>
          <a:ext cx="0" cy="0"/>
          <a:chOff x="0" y="0"/>
          <a:chExt cx="0" cy="0"/>
        </a:xfrm>
      </p:grpSpPr>
      <p:sp>
        <p:nvSpPr>
          <p:cNvPr id="502" name="Google Shape;502;p8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3" name="Google Shape;503;p8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04" name="Google Shape;504;p8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05" name="Google Shape;505;p8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06" name="Google Shape;506;p8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7" name="Google Shape;507;p8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156988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10" name="Google Shape;510;p8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11" name="Google Shape;511;p8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12" name="Google Shape;512;p8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13" name="Google Shape;513;p8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514" name="Google Shape;514;p82"/>
          <p:cNvGrpSpPr/>
          <p:nvPr/>
        </p:nvGrpSpPr>
        <p:grpSpPr>
          <a:xfrm>
            <a:off x="1320878" y="1600357"/>
            <a:ext cx="2032311" cy="1905039"/>
            <a:chOff x="1485649" y="3204982"/>
            <a:chExt cx="1124480" cy="2169089"/>
          </a:xfrm>
        </p:grpSpPr>
        <p:sp>
          <p:nvSpPr>
            <p:cNvPr id="515" name="Google Shape;515;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6" name="Google Shape;516;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17" name="Google Shape;517;p82"/>
          <p:cNvGrpSpPr/>
          <p:nvPr/>
        </p:nvGrpSpPr>
        <p:grpSpPr>
          <a:xfrm>
            <a:off x="3759278" y="1610395"/>
            <a:ext cx="2032311" cy="1894916"/>
            <a:chOff x="1485649" y="3204982"/>
            <a:chExt cx="1124480" cy="2169089"/>
          </a:xfrm>
        </p:grpSpPr>
        <p:sp>
          <p:nvSpPr>
            <p:cNvPr id="518" name="Google Shape;518;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9" name="Google Shape;519;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0" name="Google Shape;520;p82"/>
          <p:cNvGrpSpPr/>
          <p:nvPr/>
        </p:nvGrpSpPr>
        <p:grpSpPr>
          <a:xfrm>
            <a:off x="6197677" y="1610393"/>
            <a:ext cx="2032311" cy="1894916"/>
            <a:chOff x="1485649" y="3204982"/>
            <a:chExt cx="1124480" cy="2169089"/>
          </a:xfrm>
        </p:grpSpPr>
        <p:sp>
          <p:nvSpPr>
            <p:cNvPr id="521" name="Google Shape;521;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2" name="Google Shape;522;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3" name="Google Shape;523;p82"/>
          <p:cNvGrpSpPr/>
          <p:nvPr/>
        </p:nvGrpSpPr>
        <p:grpSpPr>
          <a:xfrm>
            <a:off x="8636077" y="1558103"/>
            <a:ext cx="2032311" cy="1947264"/>
            <a:chOff x="1485649" y="3204982"/>
            <a:chExt cx="1124480" cy="2169089"/>
          </a:xfrm>
        </p:grpSpPr>
        <p:sp>
          <p:nvSpPr>
            <p:cNvPr id="524" name="Google Shape;524;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5" name="Google Shape;525;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526" name="Google Shape;526;p8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527" name="Google Shape;527;p8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6225137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528"/>
        <p:cNvGrpSpPr/>
        <p:nvPr/>
      </p:nvGrpSpPr>
      <p:grpSpPr>
        <a:xfrm>
          <a:off x="0" y="0"/>
          <a:ext cx="0" cy="0"/>
          <a:chOff x="0" y="0"/>
          <a:chExt cx="0" cy="0"/>
        </a:xfrm>
      </p:grpSpPr>
      <p:sp>
        <p:nvSpPr>
          <p:cNvPr id="529" name="Google Shape;529;p8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0" name="Google Shape;530;p8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31" name="Google Shape;531;p8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32" name="Google Shape;532;p8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33" name="Google Shape;533;p8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978889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534"/>
        <p:cNvGrpSpPr/>
        <p:nvPr/>
      </p:nvGrpSpPr>
      <p:grpSpPr>
        <a:xfrm>
          <a:off x="0" y="0"/>
          <a:ext cx="0" cy="0"/>
          <a:chOff x="0" y="0"/>
          <a:chExt cx="0" cy="0"/>
        </a:xfrm>
      </p:grpSpPr>
      <p:sp>
        <p:nvSpPr>
          <p:cNvPr id="535" name="Google Shape;535;p8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6" name="Google Shape;536;p8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4388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91912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39"/>
        <p:cNvGrpSpPr/>
        <p:nvPr/>
      </p:nvGrpSpPr>
      <p:grpSpPr>
        <a:xfrm>
          <a:off x="0" y="0"/>
          <a:ext cx="0" cy="0"/>
          <a:chOff x="0" y="0"/>
          <a:chExt cx="0" cy="0"/>
        </a:xfrm>
      </p:grpSpPr>
      <p:sp>
        <p:nvSpPr>
          <p:cNvPr id="540" name="Google Shape;540;p8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None/>
              <a:defRPr sz="6933"/>
            </a:lvl2pPr>
            <a:lvl3pPr lvl="2" indent="0" algn="ctr" rtl="0">
              <a:spcBef>
                <a:spcPts val="0"/>
              </a:spcBef>
              <a:spcAft>
                <a:spcPts val="0"/>
              </a:spcAft>
              <a:buSzPts val="1400"/>
              <a:buNone/>
              <a:defRPr sz="6933"/>
            </a:lvl3pPr>
            <a:lvl4pPr lvl="3" indent="0" algn="ctr" rtl="0">
              <a:spcBef>
                <a:spcPts val="0"/>
              </a:spcBef>
              <a:spcAft>
                <a:spcPts val="0"/>
              </a:spcAft>
              <a:buSzPts val="1400"/>
              <a:buNone/>
              <a:defRPr sz="6933"/>
            </a:lvl4pPr>
            <a:lvl5pPr lvl="4" indent="0" algn="ctr" rtl="0">
              <a:spcBef>
                <a:spcPts val="0"/>
              </a:spcBef>
              <a:spcAft>
                <a:spcPts val="0"/>
              </a:spcAft>
              <a:buSzPts val="1400"/>
              <a:buNone/>
              <a:defRPr sz="6933"/>
            </a:lvl5pPr>
            <a:lvl6pPr lvl="5" indent="0" algn="ctr" rtl="0">
              <a:spcBef>
                <a:spcPts val="0"/>
              </a:spcBef>
              <a:spcAft>
                <a:spcPts val="0"/>
              </a:spcAft>
              <a:buSzPts val="1400"/>
              <a:buNone/>
              <a:defRPr sz="6933"/>
            </a:lvl6pPr>
            <a:lvl7pPr lvl="6" indent="0" algn="ctr" rtl="0">
              <a:spcBef>
                <a:spcPts val="0"/>
              </a:spcBef>
              <a:spcAft>
                <a:spcPts val="0"/>
              </a:spcAft>
              <a:buSzPts val="1400"/>
              <a:buNone/>
              <a:defRPr sz="6933"/>
            </a:lvl7pPr>
            <a:lvl8pPr lvl="7" indent="0" algn="ctr" rtl="0">
              <a:spcBef>
                <a:spcPts val="0"/>
              </a:spcBef>
              <a:spcAft>
                <a:spcPts val="0"/>
              </a:spcAft>
              <a:buSzPts val="1400"/>
              <a:buNone/>
              <a:defRPr sz="6933"/>
            </a:lvl8pPr>
            <a:lvl9pPr lvl="8" indent="0" algn="ctr" rtl="0">
              <a:spcBef>
                <a:spcPts val="0"/>
              </a:spcBef>
              <a:spcAft>
                <a:spcPts val="0"/>
              </a:spcAft>
              <a:buSzPts val="1400"/>
              <a:buNone/>
              <a:defRPr sz="6933"/>
            </a:lvl9pPr>
          </a:lstStyle>
          <a:p>
            <a:endParaRPr/>
          </a:p>
        </p:txBody>
      </p:sp>
      <p:sp>
        <p:nvSpPr>
          <p:cNvPr id="541" name="Google Shape;541;p8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542" name="Google Shape;542;p8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9822906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3"/>
        <p:cNvGrpSpPr/>
        <p:nvPr/>
      </p:nvGrpSpPr>
      <p:grpSpPr>
        <a:xfrm>
          <a:off x="0" y="0"/>
          <a:ext cx="0" cy="0"/>
          <a:chOff x="0" y="0"/>
          <a:chExt cx="0" cy="0"/>
        </a:xfrm>
      </p:grpSpPr>
      <p:sp>
        <p:nvSpPr>
          <p:cNvPr id="544" name="Google Shape;544;p87"/>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45" name="Google Shape;545;p87"/>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546" name="Google Shape;546;p87"/>
          <p:cNvSpPr txBox="1">
            <a:spLocks noGrp="1"/>
          </p:cNvSpPr>
          <p:nvPr>
            <p:ph type="sldNum" idx="12"/>
          </p:nvPr>
        </p:nvSpPr>
        <p:spPr>
          <a:xfrm>
            <a:off x="11296611" y="6217623"/>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pPr/>
              <a:t>‹#›</a:t>
            </a:fld>
            <a:endParaRPr/>
          </a:p>
        </p:txBody>
      </p:sp>
      <p:pic>
        <p:nvPicPr>
          <p:cNvPr id="547" name="Google Shape;547;p87" descr="onos-logo-fliprotate.notext.png"/>
          <p:cNvPicPr preferRelativeResize="0"/>
          <p:nvPr/>
        </p:nvPicPr>
        <p:blipFill>
          <a:blip r:embed="rId2">
            <a:alphaModFix/>
          </a:blip>
          <a:stretch>
            <a:fill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5678583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51644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209967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0324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t>11/10/20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842689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11/10/20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170809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11/10/20</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513996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11/10/20</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11872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11/10/20</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48968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11/10/20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058124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11/10/20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820584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504375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226441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45765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181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theme" Target="../theme/theme4.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5.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6.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t>11/10/20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1BF9F-A6D6-9C44-9AC2-A799D1CC7BF8}" type="slidenum">
              <a:rPr lang="en-US" smtClean="0"/>
              <a:pPr/>
              <a:t>‹#›</a:t>
            </a:fld>
            <a:endParaRPr lang="en-US" dirty="0"/>
          </a:p>
        </p:txBody>
      </p:sp>
    </p:spTree>
    <p:extLst>
      <p:ext uri="{BB962C8B-B14F-4D97-AF65-F5344CB8AC3E}">
        <p14:creationId xmlns:p14="http://schemas.microsoft.com/office/powerpoint/2010/main" val="1436832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831" r:id="rId12"/>
    <p:sldLayoutId id="2147483832" r:id="rId13"/>
    <p:sldLayoutId id="2147483833" r:id="rId14"/>
    <p:sldLayoutId id="2147483834" r:id="rId15"/>
    <p:sldLayoutId id="2147483835"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D1B47-ABA2-3E47-B823-70716DD8CB67}" type="datetimeFigureOut">
              <a:rPr lang="en-US" smtClean="0">
                <a:solidFill>
                  <a:prstClr val="black">
                    <a:tint val="75000"/>
                  </a:prstClr>
                </a:solidFill>
              </a:rPr>
              <a:pPr/>
              <a:t>11/10/20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09370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2018 – P4.org</a:t>
            </a:r>
            <a:endParaRPr sz="1867" kern="0">
              <a:solidFill>
                <a:srgbClr val="000000"/>
              </a:solidFill>
              <a:ea typeface="Arial"/>
              <a:cs typeface="Arial"/>
              <a:sym typeface="Arial"/>
            </a:endParaRPr>
          </a:p>
        </p:txBody>
      </p:sp>
      <p:sp>
        <p:nvSpPr>
          <p:cNvPr id="147" name="Google Shape;147;p2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148" name="Google Shape;148;p23"/>
          <p:cNvPicPr preferRelativeResize="0"/>
          <p:nvPr/>
        </p:nvPicPr>
        <p:blipFill rotWithShape="1">
          <a:blip r:embed="rId18">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1431824026"/>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46"/>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288" name="Google Shape;288;p4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289" name="Google Shape;289;p46"/>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503645653"/>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7"/>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419" name="Google Shape;419;p6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420" name="Google Shape;420;p67"/>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970312431"/>
      </p:ext>
    </p:extLst>
  </p:cSld>
  <p:clrMap bg1="lt1" tx1="dk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7540928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11/10/20</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8476935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5.tiff"/></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5.tiff"/></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21.tiff"/><Relationship Id="rId4" Type="http://schemas.openxmlformats.org/officeDocument/2006/relationships/image" Target="../media/image6.tiff"/></Relationships>
</file>

<file path=ppt/slides/_rels/slide3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21.tiff"/><Relationship Id="rId4" Type="http://schemas.openxmlformats.org/officeDocument/2006/relationships/image" Target="../media/image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7.jpg"/><Relationship Id="rId5" Type="http://schemas.openxmlformats.org/officeDocument/2006/relationships/image" Target="../media/image24.png"/><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8.tif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2209800" y="457200"/>
            <a:ext cx="7772400" cy="2777460"/>
          </a:xfrm>
        </p:spPr>
        <p:txBody>
          <a:bodyPr>
            <a:normAutofit/>
          </a:bodyPr>
          <a:lstStyle/>
          <a:p>
            <a:r>
              <a:rPr lang="en-US" sz="4800" b="1" dirty="0">
                <a:solidFill>
                  <a:schemeClr val="accent5"/>
                </a:solidFill>
              </a:rPr>
              <a:t>EN.601.414/614</a:t>
            </a:r>
            <a:br>
              <a:rPr lang="en-US" sz="4800" b="1" dirty="0">
                <a:solidFill>
                  <a:schemeClr val="accent5"/>
                </a:solidFill>
              </a:rPr>
            </a:br>
            <a:r>
              <a:rPr lang="en-US" sz="4800" b="1" dirty="0">
                <a:solidFill>
                  <a:schemeClr val="accent5"/>
                </a:solidFill>
              </a:rPr>
              <a:t>Computer Networks</a:t>
            </a:r>
            <a:br>
              <a:rPr lang="en-US" sz="4800" b="1" dirty="0">
                <a:solidFill>
                  <a:schemeClr val="accent5"/>
                </a:solidFill>
              </a:rPr>
            </a:br>
            <a:br>
              <a:rPr lang="en-US" sz="4800" b="1" dirty="0">
                <a:solidFill>
                  <a:schemeClr val="accent5"/>
                </a:solidFill>
              </a:rPr>
            </a:br>
            <a:r>
              <a:rPr lang="en-US" sz="4800" b="1" dirty="0">
                <a:solidFill>
                  <a:schemeClr val="accent5"/>
                </a:solidFill>
              </a:rPr>
              <a:t>Programmable Networks</a:t>
            </a:r>
          </a:p>
        </p:txBody>
      </p:sp>
      <p:sp>
        <p:nvSpPr>
          <p:cNvPr id="3" name="Subtitle 2"/>
          <p:cNvSpPr>
            <a:spLocks noGrp="1"/>
          </p:cNvSpPr>
          <p:nvPr>
            <p:ph type="subTitle" idx="1"/>
          </p:nvPr>
        </p:nvSpPr>
        <p:spPr>
          <a:xfrm>
            <a:off x="2667000" y="3602038"/>
            <a:ext cx="6858000" cy="1707381"/>
          </a:xfrm>
        </p:spPr>
        <p:txBody>
          <a:bodyPr>
            <a:normAutofit/>
          </a:bodyPr>
          <a:lstStyle/>
          <a:p>
            <a:r>
              <a:rPr lang="en-US" b="0" dirty="0"/>
              <a:t>Xin Jin</a:t>
            </a:r>
          </a:p>
          <a:p>
            <a:r>
              <a:rPr lang="en-US" dirty="0"/>
              <a:t>Fall 20</a:t>
            </a:r>
            <a:r>
              <a:rPr lang="en-US" altLang="zh-CN" dirty="0"/>
              <a:t>20</a:t>
            </a:r>
            <a:r>
              <a:rPr lang="en-US" dirty="0"/>
              <a:t> (</a:t>
            </a:r>
            <a:r>
              <a:rPr lang="en-US" dirty="0" err="1"/>
              <a:t>TuTh</a:t>
            </a:r>
            <a:r>
              <a:rPr lang="en-US" dirty="0"/>
              <a:t> 1:30-2:45pm on Zoom)</a:t>
            </a:r>
          </a:p>
        </p:txBody>
      </p:sp>
      <p:sp>
        <p:nvSpPr>
          <p:cNvPr id="6" name="Slide Number Placeholder 5"/>
          <p:cNvSpPr>
            <a:spLocks noGrp="1"/>
          </p:cNvSpPr>
          <p:nvPr>
            <p:ph type="sldNum" sz="quarter" idx="12"/>
          </p:nvPr>
        </p:nvSpPr>
        <p:spPr/>
        <p:txBody>
          <a:bodyPr/>
          <a:lstStyle/>
          <a:p>
            <a:fld id="{1C91BF9F-A6D6-9C44-9AC2-A799D1CC7BF8}" type="slidenum">
              <a:rPr lang="en-US" smtClean="0"/>
              <a:t>1</a:t>
            </a:fld>
            <a:endParaRPr lang="en-US" dirty="0"/>
          </a:p>
        </p:txBody>
      </p:sp>
      <p:pic>
        <p:nvPicPr>
          <p:cNvPr id="4" name="Picture 3"/>
          <p:cNvPicPr>
            <a:picLocks noChangeAspect="1"/>
          </p:cNvPicPr>
          <p:nvPr/>
        </p:nvPicPr>
        <p:blipFill>
          <a:blip r:embed="rId3"/>
          <a:stretch>
            <a:fillRect/>
          </a:stretch>
        </p:blipFill>
        <p:spPr>
          <a:xfrm>
            <a:off x="5156494" y="4746801"/>
            <a:ext cx="1879012" cy="910329"/>
          </a:xfrm>
          <a:prstGeom prst="rect">
            <a:avLst/>
          </a:prstGeom>
        </p:spPr>
      </p:pic>
      <p:sp>
        <p:nvSpPr>
          <p:cNvPr id="5" name="Subtitle 2"/>
          <p:cNvSpPr txBox="1">
            <a:spLocks/>
          </p:cNvSpPr>
          <p:nvPr/>
        </p:nvSpPr>
        <p:spPr>
          <a:xfrm>
            <a:off x="2667000" y="6390968"/>
            <a:ext cx="6858000" cy="467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Wingdings"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0" dirty="0"/>
              <a:t>https://</a:t>
            </a:r>
            <a:r>
              <a:rPr lang="en-US" b="0" dirty="0" err="1"/>
              <a:t>github.com</a:t>
            </a:r>
            <a:r>
              <a:rPr lang="en-US" b="0" dirty="0"/>
              <a:t>/</a:t>
            </a:r>
            <a:r>
              <a:rPr lang="en-US" b="0" dirty="0" err="1"/>
              <a:t>xinjin</a:t>
            </a:r>
            <a:r>
              <a:rPr lang="en-US" b="0" dirty="0"/>
              <a:t>/course-net</a:t>
            </a:r>
          </a:p>
        </p:txBody>
      </p:sp>
    </p:spTree>
    <p:extLst>
      <p:ext uri="{BB962C8B-B14F-4D97-AF65-F5344CB8AC3E}">
        <p14:creationId xmlns:p14="http://schemas.microsoft.com/office/powerpoint/2010/main" val="155078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90" y="0"/>
            <a:ext cx="10515600" cy="1325563"/>
          </a:xfrm>
        </p:spPr>
        <p:txBody>
          <a:bodyPr>
            <a:normAutofit/>
          </a:bodyPr>
          <a:lstStyle/>
          <a:p>
            <a:r>
              <a:rPr lang="en-US" sz="5400" b="1" dirty="0"/>
              <a:t>When you need a new feature</a:t>
            </a:r>
            <a:r>
              <a:rPr lang="is-IS" sz="5400" b="1" dirty="0"/>
              <a:t>…</a:t>
            </a:r>
            <a:endParaRPr lang="en-US" sz="5400" b="1" dirty="0"/>
          </a:p>
        </p:txBody>
      </p:sp>
      <p:sp>
        <p:nvSpPr>
          <p:cNvPr id="3" name="Content Placeholder 2"/>
          <p:cNvSpPr>
            <a:spLocks noGrp="1"/>
          </p:cNvSpPr>
          <p:nvPr>
            <p:ph sz="half" idx="4294967295"/>
          </p:nvPr>
        </p:nvSpPr>
        <p:spPr>
          <a:xfrm>
            <a:off x="609600" y="1592317"/>
            <a:ext cx="11582400" cy="5486400"/>
          </a:xfrm>
        </p:spPr>
        <p:txBody>
          <a:bodyPr>
            <a:normAutofit/>
          </a:bodyPr>
          <a:lstStyle/>
          <a:p>
            <a:pPr marL="514350" indent="-514350" fontAlgn="base">
              <a:lnSpc>
                <a:spcPct val="110000"/>
              </a:lnSpc>
              <a:buFont typeface="+mj-lt"/>
              <a:buAutoNum type="arabicPeriod"/>
            </a:pPr>
            <a:r>
              <a:rPr lang="en-US" sz="3600" dirty="0"/>
              <a:t>Equipment vendor can’t just send you a software upgrade </a:t>
            </a:r>
          </a:p>
          <a:p>
            <a:pPr marL="514350" indent="-514350" fontAlgn="base">
              <a:lnSpc>
                <a:spcPct val="110000"/>
              </a:lnSpc>
              <a:buFont typeface="+mj-lt"/>
              <a:buAutoNum type="arabicPeriod"/>
            </a:pPr>
            <a:r>
              <a:rPr lang="en-US" sz="3600" dirty="0"/>
              <a:t>New forwarding features take years to develop </a:t>
            </a:r>
          </a:p>
          <a:p>
            <a:pPr marL="514350" indent="-514350" fontAlgn="base">
              <a:lnSpc>
                <a:spcPct val="110000"/>
              </a:lnSpc>
              <a:buFont typeface="+mj-lt"/>
              <a:buAutoNum type="arabicPeriod"/>
            </a:pPr>
            <a:r>
              <a:rPr lang="en-US" sz="3600" dirty="0"/>
              <a:t>By then, you’ve figured out a kludge to work around it</a:t>
            </a:r>
          </a:p>
          <a:p>
            <a:pPr marL="514350" indent="-514350" fontAlgn="base">
              <a:lnSpc>
                <a:spcPct val="110000"/>
              </a:lnSpc>
              <a:buFont typeface="+mj-lt"/>
              <a:buAutoNum type="arabicPeriod"/>
            </a:pPr>
            <a:r>
              <a:rPr lang="en-US" sz="3600" dirty="0"/>
              <a:t>Your network gets more complicated, more brittle</a:t>
            </a:r>
          </a:p>
          <a:p>
            <a:pPr marL="514350" indent="-514350" fontAlgn="base">
              <a:lnSpc>
                <a:spcPct val="110000"/>
              </a:lnSpc>
              <a:buFont typeface="+mj-lt"/>
              <a:buAutoNum type="arabicPeriod"/>
            </a:pPr>
            <a:r>
              <a:rPr lang="en-US" sz="3600" dirty="0"/>
              <a:t>Eventually, when the upgrade is available, it either </a:t>
            </a:r>
          </a:p>
          <a:p>
            <a:pPr lvl="1" fontAlgn="base">
              <a:lnSpc>
                <a:spcPct val="110000"/>
              </a:lnSpc>
            </a:pPr>
            <a:r>
              <a:rPr lang="en-US" sz="3200" dirty="0"/>
              <a:t>No longer solves your problem, or </a:t>
            </a:r>
          </a:p>
          <a:p>
            <a:pPr lvl="1" fontAlgn="base">
              <a:lnSpc>
                <a:spcPct val="110000"/>
              </a:lnSpc>
            </a:pPr>
            <a:r>
              <a:rPr lang="en-US" sz="3200" dirty="0"/>
              <a:t>You need a fork-lift upgrade, at huge expense.</a:t>
            </a:r>
          </a:p>
          <a:p>
            <a:pPr marL="0" indent="0">
              <a:lnSpc>
                <a:spcPct val="110000"/>
              </a:lnSpc>
              <a:spcBef>
                <a:spcPts val="0"/>
              </a:spcBef>
              <a:buNone/>
              <a:defRPr/>
            </a:pPr>
            <a:endParaRPr lang="en-US" sz="5400" dirty="0"/>
          </a:p>
          <a:p>
            <a:pPr>
              <a:lnSpc>
                <a:spcPct val="110000"/>
              </a:lnSpc>
            </a:pPr>
            <a:endParaRPr lang="en-US" sz="5400" dirty="0"/>
          </a:p>
        </p:txBody>
      </p:sp>
    </p:spTree>
    <p:extLst>
      <p:ext uri="{BB962C8B-B14F-4D97-AF65-F5344CB8AC3E}">
        <p14:creationId xmlns:p14="http://schemas.microsoft.com/office/powerpoint/2010/main" val="116217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61"/>
            <a:ext cx="10515600" cy="1325563"/>
          </a:xfrm>
        </p:spPr>
        <p:txBody>
          <a:bodyPr/>
          <a:lstStyle/>
          <a:p>
            <a:pPr algn="ctr"/>
            <a:r>
              <a:rPr lang="en-US" sz="4800" b="1" dirty="0"/>
              <a:t>Network systems are built “bottoms-up”</a:t>
            </a:r>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pic>
        <p:nvPicPr>
          <p:cNvPr id="10" name="Picture 9"/>
          <p:cNvPicPr>
            <a:picLocks noChangeAspect="1"/>
          </p:cNvPicPr>
          <p:nvPr/>
        </p:nvPicPr>
        <p:blipFill>
          <a:blip r:embed="rId3"/>
          <a:stretch>
            <a:fillRect/>
          </a:stretch>
        </p:blipFill>
        <p:spPr>
          <a:xfrm>
            <a:off x="7686278" y="4964790"/>
            <a:ext cx="2506133" cy="1193800"/>
          </a:xfrm>
          <a:prstGeom prst="rect">
            <a:avLst/>
          </a:prstGeom>
        </p:spPr>
      </p:pic>
      <p:cxnSp>
        <p:nvCxnSpPr>
          <p:cNvPr id="12" name="Straight Arrow Connector 11"/>
          <p:cNvCxnSpPr/>
          <p:nvPr/>
        </p:nvCxnSpPr>
        <p:spPr>
          <a:xfrm flipH="1" flipV="1">
            <a:off x="7844734" y="2422647"/>
            <a:ext cx="27679" cy="3035178"/>
          </a:xfrm>
          <a:prstGeom prst="straightConnector1">
            <a:avLst/>
          </a:prstGeom>
          <a:ln w="76200" cmpd="sng">
            <a:solidFill>
              <a:schemeClr val="accent2"/>
            </a:solidFill>
            <a:prstDash val="solid"/>
            <a:tailEnd type="arrow"/>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06047" y="6227791"/>
            <a:ext cx="3723317" cy="578618"/>
          </a:xfrm>
          <a:prstGeom prst="rect">
            <a:avLst/>
          </a:prstGeom>
          <a:noFill/>
        </p:spPr>
        <p:txBody>
          <a:bodyPr wrap="none" lIns="85339" tIns="42671" rIns="85339" bIns="42671" rtlCol="0">
            <a:spAutoFit/>
          </a:bodyPr>
          <a:lstStyle/>
          <a:p>
            <a:r>
              <a:rPr lang="en-US" sz="3200" dirty="0">
                <a:solidFill>
                  <a:prstClr val="black"/>
                </a:solidFill>
              </a:rPr>
              <a:t>Fixed-function switch</a:t>
            </a:r>
          </a:p>
        </p:txBody>
      </p:sp>
      <p:cxnSp>
        <p:nvCxnSpPr>
          <p:cNvPr id="4" name="Straight Arrow Connector 3"/>
          <p:cNvCxnSpPr>
            <a:stCxn id="5" idx="2"/>
          </p:cNvCxnSpPr>
          <p:nvPr/>
        </p:nvCxnSpPr>
        <p:spPr>
          <a:xfrm>
            <a:off x="8731781" y="2561505"/>
            <a:ext cx="40744" cy="240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141688" y="2558880"/>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grpSp>
        <p:nvGrpSpPr>
          <p:cNvPr id="7" name="Group 6"/>
          <p:cNvGrpSpPr/>
          <p:nvPr/>
        </p:nvGrpSpPr>
        <p:grpSpPr>
          <a:xfrm>
            <a:off x="1467560" y="3567273"/>
            <a:ext cx="5945445" cy="2157844"/>
            <a:chOff x="1467560" y="3567273"/>
            <a:chExt cx="5945445" cy="2157844"/>
          </a:xfrm>
        </p:grpSpPr>
        <p:sp>
          <p:nvSpPr>
            <p:cNvPr id="9" name="TextBox 8"/>
            <p:cNvSpPr txBox="1"/>
            <p:nvPr/>
          </p:nvSpPr>
          <p:spPr>
            <a:xfrm>
              <a:off x="1467560" y="3567273"/>
              <a:ext cx="5945445" cy="578618"/>
            </a:xfrm>
            <a:prstGeom prst="rect">
              <a:avLst/>
            </a:prstGeom>
            <a:noFill/>
          </p:spPr>
          <p:txBody>
            <a:bodyPr wrap="square" lIns="85339" tIns="42671" rIns="85339" bIns="42671" rtlCol="0">
              <a:spAutoFit/>
            </a:bodyPr>
            <a:lstStyle/>
            <a:p>
              <a:pPr algn="ctr"/>
              <a:r>
                <a:rPr lang="en-US" sz="3200" i="1" dirty="0">
                  <a:solidFill>
                    <a:prstClr val="black"/>
                  </a:solidFill>
                </a:rPr>
                <a:t>“This is how I process packets …”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671" y="4204462"/>
              <a:ext cx="2050378" cy="1520655"/>
            </a:xfrm>
            <a:prstGeom prst="rect">
              <a:avLst/>
            </a:prstGeom>
          </p:spPr>
        </p:pic>
      </p:grpSp>
    </p:spTree>
    <p:extLst>
      <p:ext uri="{BB962C8B-B14F-4D97-AF65-F5344CB8AC3E}">
        <p14:creationId xmlns:p14="http://schemas.microsoft.com/office/powerpoint/2010/main" val="13492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44143" y="5047853"/>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0" y="-26761"/>
            <a:ext cx="12192000" cy="1325563"/>
          </a:xfrm>
        </p:spPr>
        <p:txBody>
          <a:bodyPr>
            <a:noAutofit/>
          </a:bodyPr>
          <a:lstStyle/>
          <a:p>
            <a:pPr algn="ctr"/>
            <a:r>
              <a:rPr lang="en-US" b="1" dirty="0"/>
              <a:t>Network systems are starting to be </a:t>
            </a:r>
            <a:br>
              <a:rPr lang="en-US" b="1" dirty="0"/>
            </a:br>
            <a:r>
              <a:rPr lang="en-US" b="1" dirty="0"/>
              <a:t>programmed “top-down”</a:t>
            </a:r>
          </a:p>
        </p:txBody>
      </p:sp>
      <p:sp>
        <p:nvSpPr>
          <p:cNvPr id="13" name="TextBox 12"/>
          <p:cNvSpPr txBox="1"/>
          <p:nvPr/>
        </p:nvSpPr>
        <p:spPr>
          <a:xfrm>
            <a:off x="7036594" y="6288073"/>
            <a:ext cx="3820266" cy="578618"/>
          </a:xfrm>
          <a:prstGeom prst="rect">
            <a:avLst/>
          </a:prstGeom>
          <a:noFill/>
        </p:spPr>
        <p:txBody>
          <a:bodyPr wrap="none" lIns="85339" tIns="42671" rIns="85339" bIns="42671" rtlCol="0">
            <a:spAutoFit/>
          </a:bodyPr>
          <a:lstStyle/>
          <a:p>
            <a:r>
              <a:rPr lang="en-US" sz="3200">
                <a:solidFill>
                  <a:prstClr val="black"/>
                </a:solidFill>
              </a:rPr>
              <a:t>Programmable Switch</a:t>
            </a:r>
            <a:endParaRPr lang="en-US" sz="3200" dirty="0">
              <a:solidFill>
                <a:prstClr val="black"/>
              </a:solidFill>
            </a:endParaRPr>
          </a:p>
        </p:txBody>
      </p:sp>
      <p:cxnSp>
        <p:nvCxnSpPr>
          <p:cNvPr id="19" name="Straight Arrow Connector 18"/>
          <p:cNvCxnSpPr/>
          <p:nvPr/>
        </p:nvCxnSpPr>
        <p:spPr>
          <a:xfrm>
            <a:off x="8764455" y="2550578"/>
            <a:ext cx="32567" cy="2534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560311"/>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sp>
        <p:nvSpPr>
          <p:cNvPr id="21" name="Freeform 20"/>
          <p:cNvSpPr/>
          <p:nvPr/>
        </p:nvSpPr>
        <p:spPr>
          <a:xfrm>
            <a:off x="7919303" y="5235995"/>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8" name="Straight Arrow Connector 17"/>
          <p:cNvCxnSpPr>
            <a:stCxn id="21" idx="0"/>
          </p:cNvCxnSpPr>
          <p:nvPr/>
        </p:nvCxnSpPr>
        <p:spPr>
          <a:xfrm flipH="1" flipV="1">
            <a:off x="7859165" y="2439305"/>
            <a:ext cx="60138" cy="3176270"/>
          </a:xfrm>
          <a:prstGeom prst="straightConnector1">
            <a:avLst/>
          </a:prstGeom>
          <a:ln w="76200" cmpd="sng">
            <a:solidFill>
              <a:schemeClr val="accent2"/>
            </a:solidFill>
            <a:prstDash val="solid"/>
            <a:headEnd type="arrow" w="med" len="med"/>
            <a:tailEnd type="none" w="med" len="med"/>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49001" y="1573950"/>
            <a:ext cx="5945445" cy="1071060"/>
          </a:xfrm>
          <a:prstGeom prst="rect">
            <a:avLst/>
          </a:prstGeom>
          <a:noFill/>
        </p:spPr>
        <p:txBody>
          <a:bodyPr wrap="square" lIns="85339" tIns="42671" rIns="85339" bIns="42671" rtlCol="0">
            <a:spAutoFit/>
          </a:bodyPr>
          <a:lstStyle/>
          <a:p>
            <a:pPr algn="ctr"/>
            <a:r>
              <a:rPr lang="en-US" sz="3200" i="1" dirty="0">
                <a:solidFill>
                  <a:prstClr val="black"/>
                </a:solidFill>
              </a:rPr>
              <a:t>“This is precisely how you must process packets”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615" y="2645010"/>
            <a:ext cx="4049651" cy="141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198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1608802"/>
            <a:ext cx="9894627" cy="984273"/>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354842" y="0"/>
            <a:ext cx="10515600" cy="1325563"/>
          </a:xfrm>
        </p:spPr>
        <p:txBody>
          <a:bodyPr>
            <a:normAutofit/>
          </a:bodyPr>
          <a:lstStyle/>
          <a:p>
            <a:r>
              <a:rPr lang="en-US" sz="6000" b="1" dirty="0"/>
              <a:t>Outline</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a:t>Why programmability is happening now</a:t>
            </a:r>
          </a:p>
          <a:p>
            <a:pPr marL="514350" indent="-514350">
              <a:buFont typeface="+mj-lt"/>
              <a:buAutoNum type="arabicPeriod"/>
            </a:pPr>
            <a:r>
              <a:rPr lang="en-US" sz="4000" dirty="0"/>
              <a:t>How programmability is being used</a:t>
            </a:r>
          </a:p>
          <a:p>
            <a:pPr lvl="1"/>
            <a:r>
              <a:rPr lang="en-US" sz="3200" dirty="0">
                <a:solidFill>
                  <a:schemeClr val="accent5"/>
                </a:solidFill>
              </a:rPr>
              <a:t>Subtract features: Reducing complexity </a:t>
            </a:r>
          </a:p>
          <a:p>
            <a:pPr lvl="1"/>
            <a:r>
              <a:rPr lang="en-US" sz="3200" dirty="0">
                <a:solidFill>
                  <a:schemeClr val="accent5"/>
                </a:solidFill>
              </a:rPr>
              <a:t>Add proprietary features: Invent, differentiate, own</a:t>
            </a:r>
          </a:p>
          <a:p>
            <a:pPr lvl="1"/>
            <a:r>
              <a:rPr lang="en-US" sz="3200" dirty="0">
                <a:solidFill>
                  <a:schemeClr val="accent5"/>
                </a:solidFill>
              </a:rPr>
              <a:t>Silicon independence: Breaking a lock-in</a:t>
            </a:r>
          </a:p>
          <a:p>
            <a:pPr lvl="1"/>
            <a:r>
              <a:rPr lang="en-US" sz="3200" dirty="0">
                <a:solidFill>
                  <a:schemeClr val="accent5"/>
                </a:solidFill>
              </a:rPr>
              <a:t>Telemetry and measurement</a:t>
            </a:r>
          </a:p>
          <a:p>
            <a:pPr marL="514350" indent="-514350">
              <a:buFont typeface="+mj-lt"/>
              <a:buAutoNum type="arabicPeriod"/>
            </a:pPr>
            <a:r>
              <a:rPr lang="en-US" sz="4000" dirty="0"/>
              <a:t>Why programmability now from an ASIC technology viewpoint</a:t>
            </a:r>
          </a:p>
          <a:p>
            <a:pPr marL="971550" lvl="1" indent="-514350">
              <a:buFont typeface="+mj-lt"/>
              <a:buAutoNum type="arabicPeriod"/>
            </a:pPr>
            <a:endParaRPr lang="en-US" sz="3600" dirty="0"/>
          </a:p>
          <a:p>
            <a:pPr marL="971550" lvl="1" indent="-514350">
              <a:buFont typeface="+mj-lt"/>
              <a:buAutoNum type="arabicPeriod"/>
            </a:pPr>
            <a:endParaRPr lang="en-US" sz="3600" dirty="0"/>
          </a:p>
        </p:txBody>
      </p:sp>
    </p:spTree>
    <p:extLst>
      <p:ext uri="{BB962C8B-B14F-4D97-AF65-F5344CB8AC3E}">
        <p14:creationId xmlns:p14="http://schemas.microsoft.com/office/powerpoint/2010/main" val="185923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Domain Specific Processors</a:t>
            </a:r>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Java</a:t>
                </a: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a:solidFill>
                    <a:prstClr val="black"/>
                  </a:solidFill>
                </a:rPr>
                <a:t>Signal </a:t>
              </a:r>
            </a:p>
            <a:p>
              <a:pPr algn="ctr"/>
              <a:r>
                <a:rPr lang="en-US" sz="2667" dirty="0">
                  <a:solidFill>
                    <a:prstClr val="black"/>
                  </a:solidFill>
                </a:rPr>
                <a:t>Processing</a:t>
              </a: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1706301" cy="4022899"/>
            <a:chOff x="6813580" y="1641714"/>
            <a:chExt cx="1706301"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a:solidFill>
                    <a:prstClr val="black"/>
                  </a:solidFill>
                </a:rPr>
                <a:t>Machine</a:t>
              </a:r>
            </a:p>
            <a:p>
              <a:pPr algn="ctr"/>
              <a:r>
                <a:rPr lang="en-US" sz="2667" dirty="0">
                  <a:solidFill>
                    <a:prstClr val="black"/>
                  </a:solidFill>
                </a:rPr>
                <a:t>Learning</a:t>
              </a: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a:solidFill>
                    <a:prstClr val="black"/>
                  </a:solidFill>
                </a:rPr>
                <a:t>TPU</a:t>
              </a: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1" name="Group 70"/>
          <p:cNvGrpSpPr/>
          <p:nvPr/>
        </p:nvGrpSpPr>
        <p:grpSpPr>
          <a:xfrm>
            <a:off x="8718018" y="1924673"/>
            <a:ext cx="2758596" cy="2778375"/>
            <a:chOff x="8718018" y="1924673"/>
            <a:chExt cx="2758596" cy="2778375"/>
          </a:xfrm>
        </p:grpSpPr>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a:solidFill>
                    <a:prstClr val="black"/>
                  </a:solidFill>
                </a:rPr>
                <a:t>Networking</a:t>
              </a:r>
              <a:endParaRPr lang="en-US" sz="2667" dirty="0">
                <a:solidFill>
                  <a:prstClr val="black"/>
                </a:solidFill>
              </a:endParaRPr>
            </a:p>
          </p:txBody>
        </p:sp>
        <p:sp>
          <p:nvSpPr>
            <p:cNvPr id="47" name="TextBox 46"/>
            <p:cNvSpPr txBox="1"/>
            <p:nvPr/>
          </p:nvSpPr>
          <p:spPr>
            <a:xfrm>
              <a:off x="10436899" y="4149049"/>
              <a:ext cx="362600" cy="553999"/>
            </a:xfrm>
            <a:prstGeom prst="rect">
              <a:avLst/>
            </a:prstGeom>
            <a:noFill/>
          </p:spPr>
          <p:txBody>
            <a:bodyPr wrap="none" rtlCol="0">
              <a:spAutoFit/>
            </a:bodyPr>
            <a:lstStyle/>
            <a:p>
              <a:r>
                <a:rPr lang="en-US" sz="3000" dirty="0">
                  <a:solidFill>
                    <a:prstClr val="black"/>
                  </a:solidFill>
                </a:rPr>
                <a:t>?</a:t>
              </a: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Language</a:t>
                </a: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a:solidFill>
                    <a:srgbClr val="5B9BD5">
                      <a:lumMod val="60000"/>
                      <a:lumOff val="40000"/>
                    </a:srgbClr>
                  </a:solidFill>
                </a:rPr>
                <a:t>&gt;&gt;&gt;</a:t>
              </a:r>
            </a:p>
          </p:txBody>
        </p:sp>
      </p:grpSp>
    </p:spTree>
    <p:extLst>
      <p:ext uri="{BB962C8B-B14F-4D97-AF65-F5344CB8AC3E}">
        <p14:creationId xmlns:p14="http://schemas.microsoft.com/office/powerpoint/2010/main" val="6231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Domain Specific Processors</a:t>
            </a:r>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Java</a:t>
                </a: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a:solidFill>
                    <a:prstClr val="black"/>
                  </a:solidFill>
                </a:rPr>
                <a:t>Signal </a:t>
              </a:r>
            </a:p>
            <a:p>
              <a:pPr algn="ctr"/>
              <a:r>
                <a:rPr lang="en-US" sz="2667" dirty="0">
                  <a:solidFill>
                    <a:prstClr val="black"/>
                  </a:solidFill>
                </a:rPr>
                <a:t>Processing</a:t>
              </a: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4117518" cy="4022899"/>
            <a:chOff x="6813580" y="1641714"/>
            <a:chExt cx="4117518"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a:solidFill>
                    <a:prstClr val="black"/>
                  </a:solidFill>
                </a:rPr>
                <a:t>Machine</a:t>
              </a:r>
            </a:p>
            <a:p>
              <a:pPr algn="ctr"/>
              <a:r>
                <a:rPr lang="en-US" sz="2667" dirty="0">
                  <a:solidFill>
                    <a:prstClr val="black"/>
                  </a:solidFill>
                </a:rPr>
                <a:t>Learning</a:t>
              </a: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a:solidFill>
                    <a:prstClr val="black"/>
                  </a:solidFill>
                </a:rPr>
                <a:t>TPU</a:t>
              </a: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179" name="TextBox 178"/>
            <p:cNvSpPr txBox="1"/>
            <p:nvPr/>
          </p:nvSpPr>
          <p:spPr>
            <a:xfrm>
              <a:off x="10332857" y="5226316"/>
              <a:ext cx="598241" cy="369332"/>
            </a:xfrm>
            <a:prstGeom prst="rect">
              <a:avLst/>
            </a:prstGeom>
            <a:noFill/>
          </p:spPr>
          <p:txBody>
            <a:bodyPr wrap="none" rtlCol="0">
              <a:spAutoFit/>
            </a:bodyPr>
            <a:lstStyle/>
            <a:p>
              <a:pPr algn="ctr"/>
              <a:r>
                <a:rPr lang="en-US" dirty="0">
                  <a:solidFill>
                    <a:prstClr val="black"/>
                  </a:solidFill>
                </a:rPr>
                <a:t>PISA</a:t>
              </a:r>
            </a:p>
          </p:txBody>
        </p:sp>
      </p:grpSp>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a:solidFill>
                  <a:prstClr val="black"/>
                </a:solidFill>
              </a:rPr>
              <a:t>Networking</a:t>
            </a:r>
            <a:endParaRPr lang="en-US" sz="2667" dirty="0">
              <a:solidFill>
                <a:prstClr val="black"/>
              </a:solidFill>
            </a:endParaRP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prstClr val="black"/>
                  </a:solidFill>
                </a:rPr>
                <a:t>P4</a:t>
              </a: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a:solidFill>
                  <a:srgbClr val="5B9BD5">
                    <a:lumMod val="60000"/>
                    <a:lumOff val="40000"/>
                  </a:srgbClr>
                </a:solidFill>
              </a:rPr>
              <a:t>&gt;&gt;&gt;</a:t>
            </a:r>
          </a:p>
        </p:txBody>
      </p:sp>
      <p:grpSp>
        <p:nvGrpSpPr>
          <p:cNvPr id="45" name="Group 44"/>
          <p:cNvGrpSpPr/>
          <p:nvPr/>
        </p:nvGrpSpPr>
        <p:grpSpPr>
          <a:xfrm>
            <a:off x="9191928" y="4150573"/>
            <a:ext cx="2656935" cy="883018"/>
            <a:chOff x="4388696" y="5253651"/>
            <a:chExt cx="2656935" cy="883018"/>
          </a:xfrm>
        </p:grpSpPr>
        <p:grpSp>
          <p:nvGrpSpPr>
            <p:cNvPr id="46" name="Group 45"/>
            <p:cNvGrpSpPr/>
            <p:nvPr/>
          </p:nvGrpSpPr>
          <p:grpSpPr>
            <a:xfrm>
              <a:off x="4785895" y="5288083"/>
              <a:ext cx="370954" cy="822800"/>
              <a:chOff x="1485649" y="3204985"/>
              <a:chExt cx="1124341" cy="2169168"/>
            </a:xfrm>
          </p:grpSpPr>
          <p:sp>
            <p:nvSpPr>
              <p:cNvPr id="177" name="Rectangle 176"/>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8" name="Rectangle 177"/>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8" name="Group 47"/>
            <p:cNvGrpSpPr/>
            <p:nvPr/>
          </p:nvGrpSpPr>
          <p:grpSpPr>
            <a:xfrm>
              <a:off x="5253109" y="5290755"/>
              <a:ext cx="370954" cy="822800"/>
              <a:chOff x="1485649" y="3204985"/>
              <a:chExt cx="1124341" cy="2169168"/>
            </a:xfrm>
          </p:grpSpPr>
          <p:sp>
            <p:nvSpPr>
              <p:cNvPr id="175" name="Rectangle 174"/>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6" name="Rectangle 175"/>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9" name="Group 48"/>
            <p:cNvGrpSpPr/>
            <p:nvPr/>
          </p:nvGrpSpPr>
          <p:grpSpPr>
            <a:xfrm>
              <a:off x="5714995" y="5293890"/>
              <a:ext cx="370954" cy="822800"/>
              <a:chOff x="1485649" y="3204985"/>
              <a:chExt cx="1124341" cy="2169168"/>
            </a:xfrm>
          </p:grpSpPr>
          <p:sp>
            <p:nvSpPr>
              <p:cNvPr id="173" name="Rectangle 172"/>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4" name="Rectangle 173"/>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0" name="Group 49"/>
            <p:cNvGrpSpPr/>
            <p:nvPr/>
          </p:nvGrpSpPr>
          <p:grpSpPr>
            <a:xfrm>
              <a:off x="6178541" y="5298421"/>
              <a:ext cx="370954" cy="822800"/>
              <a:chOff x="1485649" y="3204985"/>
              <a:chExt cx="1124341" cy="2169168"/>
            </a:xfrm>
          </p:grpSpPr>
          <p:sp>
            <p:nvSpPr>
              <p:cNvPr id="171" name="Rectangle 170"/>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2" name="Rectangle 171"/>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1" name="Group 50"/>
            <p:cNvGrpSpPr/>
            <p:nvPr/>
          </p:nvGrpSpPr>
          <p:grpSpPr>
            <a:xfrm>
              <a:off x="6684534" y="5408287"/>
              <a:ext cx="182231" cy="262558"/>
              <a:chOff x="8131589" y="4009362"/>
              <a:chExt cx="552334" cy="692189"/>
            </a:xfrm>
          </p:grpSpPr>
          <p:grpSp>
            <p:nvGrpSpPr>
              <p:cNvPr id="163" name="Group 65"/>
              <p:cNvGrpSpPr/>
              <p:nvPr/>
            </p:nvGrpSpPr>
            <p:grpSpPr>
              <a:xfrm>
                <a:off x="8131589" y="4009362"/>
                <a:ext cx="551591" cy="228624"/>
                <a:chOff x="7660968" y="1751777"/>
                <a:chExt cx="1040580" cy="450645"/>
              </a:xfrm>
            </p:grpSpPr>
            <p:sp>
              <p:nvSpPr>
                <p:cNvPr id="168" name="Freeform 16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9" name="Straight Connector 168"/>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4" name="Group 70"/>
              <p:cNvGrpSpPr/>
              <p:nvPr/>
            </p:nvGrpSpPr>
            <p:grpSpPr>
              <a:xfrm>
                <a:off x="8132332" y="4472927"/>
                <a:ext cx="551591" cy="228624"/>
                <a:chOff x="7660968" y="1751777"/>
                <a:chExt cx="1040580" cy="450645"/>
              </a:xfrm>
            </p:grpSpPr>
            <p:sp>
              <p:nvSpPr>
                <p:cNvPr id="165" name="Freeform 1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6" name="Straight Connector 165"/>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72" name="Rectangle 71"/>
            <p:cNvSpPr/>
            <p:nvPr/>
          </p:nvSpPr>
          <p:spPr>
            <a:xfrm rot="16200000">
              <a:off x="4140666" y="5625761"/>
              <a:ext cx="883018" cy="138798"/>
            </a:xfrm>
            <a:prstGeom prst="rect">
              <a:avLst/>
            </a:prstGeom>
            <a:solidFill>
              <a:schemeClr val="accent6">
                <a:lumMod val="40000"/>
                <a:lumOff val="60000"/>
              </a:schemeClr>
            </a:solidFill>
            <a:ln w="3175"/>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endParaRPr lang="en-US" sz="1500" dirty="0">
                <a:solidFill>
                  <a:srgbClr val="000000"/>
                </a:solidFill>
              </a:endParaRPr>
            </a:p>
          </p:txBody>
        </p:sp>
        <p:grpSp>
          <p:nvGrpSpPr>
            <p:cNvPr id="73" name="Group 72"/>
            <p:cNvGrpSpPr/>
            <p:nvPr/>
          </p:nvGrpSpPr>
          <p:grpSpPr>
            <a:xfrm>
              <a:off x="6876464" y="5411735"/>
              <a:ext cx="169167" cy="602844"/>
              <a:chOff x="2488822" y="2403406"/>
              <a:chExt cx="529093" cy="1589294"/>
            </a:xfrm>
          </p:grpSpPr>
          <p:cxnSp>
            <p:nvCxnSpPr>
              <p:cNvPr id="152" name="Straight Arrow Connector 151"/>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388696" y="5390116"/>
              <a:ext cx="125739" cy="602844"/>
              <a:chOff x="2488822" y="2403406"/>
              <a:chExt cx="529093" cy="1589294"/>
            </a:xfrm>
          </p:grpSpPr>
          <p:cxnSp>
            <p:nvCxnSpPr>
              <p:cNvPr id="141" name="Straight Arrow Connector 140"/>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4822303" y="5326786"/>
              <a:ext cx="300026" cy="748431"/>
              <a:chOff x="2449931" y="225721"/>
              <a:chExt cx="909363" cy="1973109"/>
            </a:xfrm>
          </p:grpSpPr>
          <p:sp>
            <p:nvSpPr>
              <p:cNvPr id="129" name="Rectangle 128"/>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130" name="Rectangle 129"/>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1" name="Rectangle 130"/>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2" name="Rectangle 131"/>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3" name="Rectangle 132"/>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4" name="Rectangle 133"/>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5" name="Trapezoid 134"/>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136" name="Trapezoid 135"/>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7" name="Trapezoid 136"/>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8" name="Trapezoid 137"/>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9" name="Trapezoid 138"/>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40" name="Trapezoid 139"/>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6" name="Group 75"/>
            <p:cNvGrpSpPr/>
            <p:nvPr/>
          </p:nvGrpSpPr>
          <p:grpSpPr>
            <a:xfrm>
              <a:off x="5284008" y="5335217"/>
              <a:ext cx="300026" cy="748431"/>
              <a:chOff x="2449931" y="225721"/>
              <a:chExt cx="909363" cy="1973109"/>
            </a:xfrm>
          </p:grpSpPr>
          <p:sp>
            <p:nvSpPr>
              <p:cNvPr id="117" name="Rectangle 116"/>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8" name="Rectangle 117"/>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9" name="Rectangle 118"/>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0" name="Rectangle 119"/>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1" name="Rectangle 120"/>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2" name="Rectangle 121"/>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3" name="Trapezoid 122"/>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4" name="Trapezoid 123"/>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5" name="Trapezoid 124"/>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6" name="Trapezoid 125"/>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7" name="Trapezoid 126"/>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8" name="Trapezoid 127"/>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7" name="Group 76"/>
            <p:cNvGrpSpPr/>
            <p:nvPr/>
          </p:nvGrpSpPr>
          <p:grpSpPr>
            <a:xfrm>
              <a:off x="5750713" y="5336359"/>
              <a:ext cx="300026" cy="748431"/>
              <a:chOff x="2449931" y="225721"/>
              <a:chExt cx="909363" cy="1973109"/>
            </a:xfrm>
          </p:grpSpPr>
          <p:sp>
            <p:nvSpPr>
              <p:cNvPr id="105" name="Rectangle 104"/>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6" name="Rectangle 105"/>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7" name="Rectangle 106"/>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8" name="Rectangle 107"/>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9" name="Rectangle 108"/>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0" name="Rectangle 109"/>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1" name="Trapezoid 110"/>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2" name="Trapezoid 111"/>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3" name="Trapezoid 112"/>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4" name="Trapezoid 113"/>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5" name="Trapezoid 114"/>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6" name="Trapezoid 115"/>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8" name="Group 77"/>
            <p:cNvGrpSpPr/>
            <p:nvPr/>
          </p:nvGrpSpPr>
          <p:grpSpPr>
            <a:xfrm>
              <a:off x="6214910" y="5347113"/>
              <a:ext cx="300026" cy="748431"/>
              <a:chOff x="2449931" y="225721"/>
              <a:chExt cx="909363" cy="1973109"/>
            </a:xfrm>
          </p:grpSpPr>
          <p:sp>
            <p:nvSpPr>
              <p:cNvPr id="93" name="Rectangle 92"/>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4" name="Rectangle 93"/>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5" name="Rectangle 94"/>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6" name="Rectangle 95"/>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7" name="Rectangle 96"/>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8" name="Rectangle 97"/>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9" name="Trapezoid 98"/>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0" name="Trapezoid 99"/>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1" name="Trapezoid 100"/>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2" name="Trapezoid 101"/>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3" name="Trapezoid 102"/>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4" name="Trapezoid 103"/>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9" name="Group 78"/>
            <p:cNvGrpSpPr/>
            <p:nvPr/>
          </p:nvGrpSpPr>
          <p:grpSpPr>
            <a:xfrm>
              <a:off x="6684779" y="5760077"/>
              <a:ext cx="182231" cy="262558"/>
              <a:chOff x="8131589" y="4009362"/>
              <a:chExt cx="552334" cy="692189"/>
            </a:xfrm>
          </p:grpSpPr>
          <p:grpSp>
            <p:nvGrpSpPr>
              <p:cNvPr id="85" name="Group 65"/>
              <p:cNvGrpSpPr/>
              <p:nvPr/>
            </p:nvGrpSpPr>
            <p:grpSpPr>
              <a:xfrm>
                <a:off x="8131589" y="4009362"/>
                <a:ext cx="551591" cy="228624"/>
                <a:chOff x="7660968" y="1751777"/>
                <a:chExt cx="1040580" cy="450645"/>
              </a:xfrm>
            </p:grpSpPr>
            <p:sp>
              <p:nvSpPr>
                <p:cNvPr id="90" name="Freeform 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91" name="Straight Connector 90"/>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6" name="Group 70"/>
              <p:cNvGrpSpPr/>
              <p:nvPr/>
            </p:nvGrpSpPr>
            <p:grpSpPr>
              <a:xfrm>
                <a:off x="8132332" y="4472927"/>
                <a:ext cx="551591" cy="228624"/>
                <a:chOff x="7660968" y="1751777"/>
                <a:chExt cx="1040580" cy="450645"/>
              </a:xfrm>
            </p:grpSpPr>
            <p:sp>
              <p:nvSpPr>
                <p:cNvPr id="87" name="Freeform 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88" name="Straight Connector 87"/>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80" name="Straight Arrow Connector 79"/>
            <p:cNvCxnSpPr/>
            <p:nvPr/>
          </p:nvCxnSpPr>
          <p:spPr>
            <a:xfrm>
              <a:off x="4651574" y="5695160"/>
              <a:ext cx="134321" cy="214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5624063" y="5703111"/>
              <a:ext cx="90933" cy="1223"/>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6085949" y="5707469"/>
              <a:ext cx="92591" cy="17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6549495" y="5707642"/>
              <a:ext cx="135039" cy="2410"/>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156849" y="5692467"/>
              <a:ext cx="96260" cy="2671"/>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796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Many functionalities in the data plane</a:t>
            </a: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IP </a:t>
            </a:r>
            <a:r>
              <a:rPr lang="en-US" sz="200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Access Control</a:t>
            </a: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Load Balancing</a:t>
            </a: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Traffic Measurement</a:t>
            </a: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and more </a:t>
            </a:r>
            <a:r>
              <a:rPr lang="is-IS" sz="2000" dirty="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2271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972800" cy="1325563"/>
          </a:xfrm>
        </p:spPr>
        <p:txBody>
          <a:bodyPr/>
          <a:lstStyle/>
          <a:p>
            <a:r>
              <a:rPr lang="en-US" b="1" dirty="0"/>
              <a:t>Data plane functionalities have a common style:</a:t>
            </a:r>
            <a:br>
              <a:rPr lang="en-US" b="1" dirty="0"/>
            </a:br>
            <a:r>
              <a:rPr lang="en-US" b="1" dirty="0">
                <a:solidFill>
                  <a:schemeClr val="accent5"/>
                </a:solidFill>
              </a:rPr>
              <a:t>match-action packet processing</a:t>
            </a: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17</a:t>
            </a:fld>
            <a:endParaRPr lang="en-US">
              <a:solidFill>
                <a:srgbClr val="000000"/>
              </a:solidFill>
            </a:endParaRPr>
          </a:p>
        </p:txBody>
      </p:sp>
      <p:sp>
        <p:nvSpPr>
          <p:cNvPr id="13" name="Rectangle 12"/>
          <p:cNvSpPr/>
          <p:nvPr/>
        </p:nvSpPr>
        <p:spPr>
          <a:xfrm>
            <a:off x="9370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IP </a:t>
            </a:r>
            <a:r>
              <a:rPr lang="en-US" sz="2000">
                <a:solidFill>
                  <a:prstClr val="black"/>
                </a:solidFill>
              </a:rPr>
              <a:t>Prefix Forwarding</a:t>
            </a:r>
            <a:endParaRPr lang="en-US" sz="2000" dirty="0">
              <a:solidFill>
                <a:prstClr val="black"/>
              </a:solidFill>
            </a:endParaRPr>
          </a:p>
        </p:txBody>
      </p:sp>
      <p:sp>
        <p:nvSpPr>
          <p:cNvPr id="14" name="Rectangle 13"/>
          <p:cNvSpPr/>
          <p:nvPr/>
        </p:nvSpPr>
        <p:spPr>
          <a:xfrm>
            <a:off x="44422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Access Control</a:t>
            </a:r>
          </a:p>
        </p:txBody>
      </p:sp>
      <p:sp>
        <p:nvSpPr>
          <p:cNvPr id="15" name="Rectangle 14"/>
          <p:cNvSpPr/>
          <p:nvPr/>
        </p:nvSpPr>
        <p:spPr>
          <a:xfrm>
            <a:off x="8382000"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Load Balancing</a:t>
            </a:r>
          </a:p>
        </p:txBody>
      </p:sp>
      <p:graphicFrame>
        <p:nvGraphicFramePr>
          <p:cNvPr id="10" name="Table 9"/>
          <p:cNvGraphicFramePr>
            <a:graphicFrameLocks noGrp="1"/>
          </p:cNvGraphicFramePr>
          <p:nvPr>
            <p:extLst>
              <p:ext uri="{D42A27DB-BD31-4B8C-83A1-F6EECF244321}">
                <p14:modId xmlns:p14="http://schemas.microsoft.com/office/powerpoint/2010/main" val="360443491"/>
              </p:ext>
            </p:extLst>
          </p:nvPr>
        </p:nvGraphicFramePr>
        <p:xfrm>
          <a:off x="858660" y="3555131"/>
          <a:ext cx="2623425" cy="1477963"/>
        </p:xfrm>
        <a:graphic>
          <a:graphicData uri="http://schemas.openxmlformats.org/drawingml/2006/table">
            <a:tbl>
              <a:tblPr firstRow="1" bandRow="1">
                <a:tableStyleId>{69012ECD-51FC-41F1-AA8D-1B2483CD663E}</a:tableStyleId>
              </a:tblPr>
              <a:tblGrid>
                <a:gridCol w="1447800">
                  <a:extLst>
                    <a:ext uri="{9D8B030D-6E8A-4147-A177-3AD203B41FA5}">
                      <a16:colId xmlns:a16="http://schemas.microsoft.com/office/drawing/2014/main" val="20000"/>
                    </a:ext>
                  </a:extLst>
                </a:gridCol>
                <a:gridCol w="1175625">
                  <a:extLst>
                    <a:ext uri="{9D8B030D-6E8A-4147-A177-3AD203B41FA5}">
                      <a16:colId xmlns:a16="http://schemas.microsoft.com/office/drawing/2014/main" val="20001"/>
                    </a:ext>
                  </a:extLst>
                </a:gridCol>
              </a:tblGrid>
              <a:tr h="351799">
                <a:tc>
                  <a:txBody>
                    <a:bodyPr/>
                    <a:lstStyle/>
                    <a:p>
                      <a:r>
                        <a:rPr lang="en-US" sz="1200" dirty="0"/>
                        <a:t>Match</a:t>
                      </a:r>
                      <a:endParaRPr lang="en-US" sz="1200" dirty="0">
                        <a:solidFill>
                          <a:schemeClr val="bg1"/>
                        </a:solidFill>
                      </a:endParaRPr>
                    </a:p>
                  </a:txBody>
                  <a:tcPr marT="45732" marB="45732"/>
                </a:tc>
                <a:tc>
                  <a:txBody>
                    <a:bodyPr/>
                    <a:lstStyle/>
                    <a:p>
                      <a:r>
                        <a:rPr lang="en-US" sz="1200" dirty="0"/>
                        <a:t>Action</a:t>
                      </a:r>
                      <a:endParaRPr lang="en-US" sz="1200" dirty="0">
                        <a:solidFill>
                          <a:srgbClr val="FFFFFF"/>
                        </a:solidFill>
                      </a:endParaRPr>
                    </a:p>
                  </a:txBody>
                  <a:tcPr marT="45732" marB="45732"/>
                </a:tc>
                <a:extLst>
                  <a:ext uri="{0D108BD9-81ED-4DB2-BD59-A6C34878D82A}">
                    <a16:rowId xmlns:a16="http://schemas.microsoft.com/office/drawing/2014/main" val="10000"/>
                  </a:ext>
                </a:extLst>
              </a:tr>
              <a:tr h="281541">
                <a:tc>
                  <a:txBody>
                    <a:bodyPr/>
                    <a:lstStyle/>
                    <a:p>
                      <a:r>
                        <a:rPr lang="en-US" sz="1200" dirty="0" err="1"/>
                        <a:t>DstIP</a:t>
                      </a:r>
                      <a:r>
                        <a:rPr lang="en-US" sz="1200" baseline="0" dirty="0"/>
                        <a:t> = </a:t>
                      </a:r>
                      <a:r>
                        <a:rPr lang="en-US" sz="1200" dirty="0"/>
                        <a:t>10.0.0.0/24</a:t>
                      </a:r>
                      <a:endParaRPr lang="en-US" sz="1200" dirty="0">
                        <a:solidFill>
                          <a:schemeClr val="tx1"/>
                        </a:solidFill>
                      </a:endParaRPr>
                    </a:p>
                  </a:txBody>
                  <a:tcPr marT="45732" marB="45732"/>
                </a:tc>
                <a:tc>
                  <a:txBody>
                    <a:bodyPr/>
                    <a:lstStyle/>
                    <a:p>
                      <a:r>
                        <a:rPr lang="en-US" sz="1200" dirty="0" err="1"/>
                        <a:t>fwd</a:t>
                      </a:r>
                      <a:r>
                        <a:rPr lang="en-US" sz="1200" dirty="0"/>
                        <a:t>(1)</a:t>
                      </a:r>
                      <a:endParaRPr lang="en-US" sz="1200" dirty="0">
                        <a:solidFill>
                          <a:schemeClr val="tx1"/>
                        </a:solidFill>
                      </a:endParaRPr>
                    </a:p>
                  </a:txBody>
                  <a:tcPr marT="45732" marB="45732"/>
                </a:tc>
                <a:extLst>
                  <a:ext uri="{0D108BD9-81ED-4DB2-BD59-A6C34878D82A}">
                    <a16:rowId xmlns:a16="http://schemas.microsoft.com/office/drawing/2014/main" val="10001"/>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10.0.1.0/24</a:t>
                      </a:r>
                      <a:endParaRPr lang="en-US" sz="1200" dirty="0">
                        <a:solidFill>
                          <a:schemeClr val="tx1"/>
                        </a:solidFill>
                      </a:endParaRPr>
                    </a:p>
                  </a:txBody>
                  <a:tcPr marT="45732" marB="45732"/>
                </a:tc>
                <a:tc>
                  <a:txBody>
                    <a:bodyPr/>
                    <a:lstStyle/>
                    <a:p>
                      <a:r>
                        <a:rPr lang="en-US" sz="1200" dirty="0" err="1">
                          <a:solidFill>
                            <a:schemeClr val="tx1"/>
                          </a:solidFill>
                        </a:rPr>
                        <a:t>fwd</a:t>
                      </a:r>
                      <a:r>
                        <a:rPr lang="en-US" sz="1200" dirty="0">
                          <a:solidFill>
                            <a:schemeClr val="tx1"/>
                          </a:solidFill>
                        </a:rPr>
                        <a:t>(2)</a:t>
                      </a:r>
                    </a:p>
                  </a:txBody>
                  <a:tcPr marT="45732" marB="45732"/>
                </a:tc>
                <a:extLst>
                  <a:ext uri="{0D108BD9-81ED-4DB2-BD59-A6C34878D82A}">
                    <a16:rowId xmlns:a16="http://schemas.microsoft.com/office/drawing/2014/main" val="10002"/>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10.0.2.0/24</a:t>
                      </a:r>
                      <a:endParaRPr lang="en-US" sz="1200" dirty="0">
                        <a:solidFill>
                          <a:schemeClr val="tx1"/>
                        </a:solidFill>
                      </a:endParaRPr>
                    </a:p>
                  </a:txBody>
                  <a:tcPr marT="45732" marB="45732"/>
                </a:tc>
                <a:tc>
                  <a:txBody>
                    <a:bodyPr/>
                    <a:lstStyle/>
                    <a:p>
                      <a:r>
                        <a:rPr lang="en-US" sz="1200" dirty="0" err="1">
                          <a:solidFill>
                            <a:schemeClr val="tx1"/>
                          </a:solidFill>
                        </a:rPr>
                        <a:t>fwd</a:t>
                      </a:r>
                      <a:r>
                        <a:rPr lang="en-US" sz="1200" dirty="0">
                          <a:solidFill>
                            <a:schemeClr val="tx1"/>
                          </a:solidFill>
                        </a:rPr>
                        <a:t>(3)</a:t>
                      </a:r>
                    </a:p>
                  </a:txBody>
                  <a:tcPr marT="45732" marB="45732"/>
                </a:tc>
                <a:extLst>
                  <a:ext uri="{0D108BD9-81ED-4DB2-BD59-A6C34878D82A}">
                    <a16:rowId xmlns:a16="http://schemas.microsoft.com/office/drawing/2014/main" val="10003"/>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10.0.3.0/24</a:t>
                      </a:r>
                      <a:endParaRPr lang="en-US" sz="1200" dirty="0">
                        <a:solidFill>
                          <a:schemeClr val="tx1"/>
                        </a:solidFill>
                      </a:endParaRPr>
                    </a:p>
                  </a:txBody>
                  <a:tcPr marT="45732" marB="45732"/>
                </a:tc>
                <a:tc>
                  <a:txBody>
                    <a:bodyPr/>
                    <a:lstStyle/>
                    <a:p>
                      <a:r>
                        <a:rPr lang="en-US" sz="1200" dirty="0" err="1"/>
                        <a:t>fwd</a:t>
                      </a:r>
                      <a:r>
                        <a:rPr lang="en-US" sz="1200" dirty="0"/>
                        <a:t>(4)</a:t>
                      </a:r>
                      <a:endParaRPr lang="en-US" sz="1200" dirty="0">
                        <a:solidFill>
                          <a:schemeClr val="tx1"/>
                        </a:solidFill>
                      </a:endParaRPr>
                    </a:p>
                  </a:txBody>
                  <a:tcPr marT="45732" marB="45732"/>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069868697"/>
              </p:ext>
            </p:extLst>
          </p:nvPr>
        </p:nvGraphicFramePr>
        <p:xfrm>
          <a:off x="4343400" y="3555131"/>
          <a:ext cx="2623425" cy="1477963"/>
        </p:xfrm>
        <a:graphic>
          <a:graphicData uri="http://schemas.openxmlformats.org/drawingml/2006/table">
            <a:tbl>
              <a:tblPr firstRow="1" bandRow="1">
                <a:tableStyleId>{69012ECD-51FC-41F1-AA8D-1B2483CD663E}</a:tableStyleId>
              </a:tblPr>
              <a:tblGrid>
                <a:gridCol w="1447800">
                  <a:extLst>
                    <a:ext uri="{9D8B030D-6E8A-4147-A177-3AD203B41FA5}">
                      <a16:colId xmlns:a16="http://schemas.microsoft.com/office/drawing/2014/main" val="20000"/>
                    </a:ext>
                  </a:extLst>
                </a:gridCol>
                <a:gridCol w="1175625">
                  <a:extLst>
                    <a:ext uri="{9D8B030D-6E8A-4147-A177-3AD203B41FA5}">
                      <a16:colId xmlns:a16="http://schemas.microsoft.com/office/drawing/2014/main" val="20001"/>
                    </a:ext>
                  </a:extLst>
                </a:gridCol>
              </a:tblGrid>
              <a:tr h="351799">
                <a:tc>
                  <a:txBody>
                    <a:bodyPr/>
                    <a:lstStyle/>
                    <a:p>
                      <a:r>
                        <a:rPr lang="en-US" sz="1200" dirty="0"/>
                        <a:t>Match</a:t>
                      </a:r>
                      <a:endParaRPr lang="en-US" sz="1200" dirty="0">
                        <a:solidFill>
                          <a:schemeClr val="bg1"/>
                        </a:solidFill>
                      </a:endParaRPr>
                    </a:p>
                  </a:txBody>
                  <a:tcPr marT="45732" marB="45732"/>
                </a:tc>
                <a:tc>
                  <a:txBody>
                    <a:bodyPr/>
                    <a:lstStyle/>
                    <a:p>
                      <a:r>
                        <a:rPr lang="en-US" sz="1200" dirty="0"/>
                        <a:t>Action</a:t>
                      </a:r>
                      <a:endParaRPr lang="en-US" sz="1200" dirty="0">
                        <a:solidFill>
                          <a:srgbClr val="FFFFFF"/>
                        </a:solidFill>
                      </a:endParaRPr>
                    </a:p>
                  </a:txBody>
                  <a:tcPr marT="45732" marB="45732"/>
                </a:tc>
                <a:extLst>
                  <a:ext uri="{0D108BD9-81ED-4DB2-BD59-A6C34878D82A}">
                    <a16:rowId xmlns:a16="http://schemas.microsoft.com/office/drawing/2014/main" val="10000"/>
                  </a:ext>
                </a:extLst>
              </a:tr>
              <a:tr h="281541">
                <a:tc>
                  <a:txBody>
                    <a:bodyPr/>
                    <a:lstStyle/>
                    <a:p>
                      <a:r>
                        <a:rPr lang="en-US" sz="1200" dirty="0" err="1"/>
                        <a:t>DstPort</a:t>
                      </a:r>
                      <a:r>
                        <a:rPr lang="en-US" sz="1200" baseline="0" dirty="0"/>
                        <a:t> = </a:t>
                      </a:r>
                      <a:r>
                        <a:rPr lang="en-US" sz="1200" dirty="0"/>
                        <a:t>80</a:t>
                      </a:r>
                      <a:endParaRPr lang="en-US" sz="1200" dirty="0">
                        <a:solidFill>
                          <a:schemeClr val="tx1"/>
                        </a:solidFill>
                      </a:endParaRPr>
                    </a:p>
                  </a:txBody>
                  <a:tcPr marT="45732" marB="45732"/>
                </a:tc>
                <a:tc>
                  <a:txBody>
                    <a:bodyPr/>
                    <a:lstStyle/>
                    <a:p>
                      <a:r>
                        <a:rPr lang="en-US" sz="1200" dirty="0"/>
                        <a:t>drop</a:t>
                      </a:r>
                      <a:endParaRPr lang="en-US" sz="1200" dirty="0">
                        <a:solidFill>
                          <a:schemeClr val="tx1"/>
                        </a:solidFill>
                      </a:endParaRPr>
                    </a:p>
                  </a:txBody>
                  <a:tcPr marT="45732" marB="45732"/>
                </a:tc>
                <a:extLst>
                  <a:ext uri="{0D108BD9-81ED-4DB2-BD59-A6C34878D82A}">
                    <a16:rowId xmlns:a16="http://schemas.microsoft.com/office/drawing/2014/main" val="10001"/>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10.0.0.1</a:t>
                      </a:r>
                      <a:endParaRPr lang="en-US" sz="1200" dirty="0">
                        <a:solidFill>
                          <a:schemeClr val="tx1"/>
                        </a:solidFill>
                      </a:endParaRPr>
                    </a:p>
                  </a:txBody>
                  <a:tcPr marT="45732" marB="45732"/>
                </a:tc>
                <a:tc>
                  <a:txBody>
                    <a:bodyPr/>
                    <a:lstStyle/>
                    <a:p>
                      <a:r>
                        <a:rPr lang="en-US" sz="1200" dirty="0">
                          <a:solidFill>
                            <a:schemeClr val="tx1"/>
                          </a:solidFill>
                        </a:rPr>
                        <a:t>drop</a:t>
                      </a:r>
                    </a:p>
                  </a:txBody>
                  <a:tcPr marT="45732" marB="45732"/>
                </a:tc>
                <a:extLst>
                  <a:ext uri="{0D108BD9-81ED-4DB2-BD59-A6C34878D82A}">
                    <a16:rowId xmlns:a16="http://schemas.microsoft.com/office/drawing/2014/main" val="10002"/>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10.0.0.0/24</a:t>
                      </a:r>
                      <a:endParaRPr lang="en-US" sz="1200" dirty="0">
                        <a:solidFill>
                          <a:schemeClr val="tx1"/>
                        </a:solidFill>
                      </a:endParaRPr>
                    </a:p>
                  </a:txBody>
                  <a:tcPr marT="45732" marB="45732"/>
                </a:tc>
                <a:tc>
                  <a:txBody>
                    <a:bodyPr/>
                    <a:lstStyle/>
                    <a:p>
                      <a:r>
                        <a:rPr lang="en-US" sz="1200" dirty="0">
                          <a:solidFill>
                            <a:schemeClr val="tx1"/>
                          </a:solidFill>
                        </a:rPr>
                        <a:t>pass</a:t>
                      </a:r>
                    </a:p>
                  </a:txBody>
                  <a:tcPr marT="45732" marB="45732"/>
                </a:tc>
                <a:extLst>
                  <a:ext uri="{0D108BD9-81ED-4DB2-BD59-A6C34878D82A}">
                    <a16:rowId xmlns:a16="http://schemas.microsoft.com/office/drawing/2014/main" val="10003"/>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10.0.0.0/16</a:t>
                      </a:r>
                      <a:endParaRPr lang="en-US" sz="1200" dirty="0">
                        <a:solidFill>
                          <a:schemeClr val="tx1"/>
                        </a:solidFill>
                      </a:endParaRPr>
                    </a:p>
                  </a:txBody>
                  <a:tcPr marT="45732" marB="45732"/>
                </a:tc>
                <a:tc>
                  <a:txBody>
                    <a:bodyPr/>
                    <a:lstStyle/>
                    <a:p>
                      <a:r>
                        <a:rPr lang="en-US" sz="1200" dirty="0"/>
                        <a:t>drop</a:t>
                      </a:r>
                      <a:endParaRPr lang="en-US" sz="1200" dirty="0">
                        <a:solidFill>
                          <a:schemeClr val="tx1"/>
                        </a:solidFill>
                      </a:endParaRPr>
                    </a:p>
                  </a:txBody>
                  <a:tcPr marT="45732" marB="45732"/>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733238484"/>
              </p:ext>
            </p:extLst>
          </p:nvPr>
        </p:nvGraphicFramePr>
        <p:xfrm>
          <a:off x="7772400" y="3555131"/>
          <a:ext cx="3929866" cy="1004451"/>
        </p:xfrm>
        <a:graphic>
          <a:graphicData uri="http://schemas.openxmlformats.org/drawingml/2006/table">
            <a:tbl>
              <a:tblPr firstRow="1" bandRow="1">
                <a:tableStyleId>{69012ECD-51FC-41F1-AA8D-1B2483CD663E}</a:tableStyleId>
              </a:tblPr>
              <a:tblGrid>
                <a:gridCol w="1415266">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98167">
                <a:tc>
                  <a:txBody>
                    <a:bodyPr/>
                    <a:lstStyle/>
                    <a:p>
                      <a:r>
                        <a:rPr lang="en-US" sz="1200" dirty="0"/>
                        <a:t>Match</a:t>
                      </a:r>
                      <a:endParaRPr lang="en-US" sz="1200" dirty="0">
                        <a:solidFill>
                          <a:schemeClr val="bg1"/>
                        </a:solidFill>
                      </a:endParaRPr>
                    </a:p>
                  </a:txBody>
                  <a:tcPr marT="45732" marB="45732"/>
                </a:tc>
                <a:tc>
                  <a:txBody>
                    <a:bodyPr/>
                    <a:lstStyle/>
                    <a:p>
                      <a:r>
                        <a:rPr lang="en-US" sz="1200" dirty="0"/>
                        <a:t>Action</a:t>
                      </a:r>
                      <a:endParaRPr lang="en-US" sz="1200" dirty="0">
                        <a:solidFill>
                          <a:srgbClr val="FFFFFF"/>
                        </a:solidFill>
                      </a:endParaRPr>
                    </a:p>
                  </a:txBody>
                  <a:tcPr marT="45732" marB="45732"/>
                </a:tc>
                <a:extLst>
                  <a:ext uri="{0D108BD9-81ED-4DB2-BD59-A6C34878D82A}">
                    <a16:rowId xmlns:a16="http://schemas.microsoft.com/office/drawing/2014/main" val="10000"/>
                  </a:ext>
                </a:extLst>
              </a:tr>
              <a:tr h="2876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10.0.0.10</a:t>
                      </a:r>
                      <a:endParaRPr lang="en-US" sz="1200" dirty="0">
                        <a:solidFill>
                          <a:schemeClr val="tx1"/>
                        </a:solidFill>
                      </a:endParaRPr>
                    </a:p>
                  </a:txBody>
                  <a:tcPr marT="45732" marB="45732"/>
                </a:tc>
                <a:tc>
                  <a:txBody>
                    <a:bodyPr/>
                    <a:lstStyle/>
                    <a:p>
                      <a:r>
                        <a:rPr lang="en-US" sz="1200" dirty="0" err="1">
                          <a:solidFill>
                            <a:schemeClr val="tx1"/>
                          </a:solidFill>
                        </a:rPr>
                        <a:t>DstIP</a:t>
                      </a:r>
                      <a:r>
                        <a:rPr lang="en-US" sz="1200" baseline="0" dirty="0">
                          <a:solidFill>
                            <a:schemeClr val="tx1"/>
                          </a:solidFill>
                        </a:rPr>
                        <a:t> = random(10.0.0.1, 10.0.0.2)</a:t>
                      </a:r>
                      <a:endParaRPr lang="en-US" sz="1200" dirty="0">
                        <a:solidFill>
                          <a:schemeClr val="tx1"/>
                        </a:solidFill>
                      </a:endParaRPr>
                    </a:p>
                  </a:txBody>
                  <a:tcPr marT="45732" marB="45732"/>
                </a:tc>
                <a:extLst>
                  <a:ext uri="{0D108BD9-81ED-4DB2-BD59-A6C34878D82A}">
                    <a16:rowId xmlns:a16="http://schemas.microsoft.com/office/drawing/2014/main" val="10001"/>
                  </a:ext>
                </a:extLst>
              </a:tr>
              <a:tr h="318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10.0.1.10</a:t>
                      </a:r>
                      <a:endParaRPr lang="en-US" sz="1200" dirty="0">
                        <a:solidFill>
                          <a:schemeClr val="tx1"/>
                        </a:solidFill>
                      </a:endParaRPr>
                    </a:p>
                  </a:txBody>
                  <a:tcPr marT="45732" marB="45732"/>
                </a:tc>
                <a:tc>
                  <a:txBody>
                    <a:bodyPr/>
                    <a:lstStyle/>
                    <a:p>
                      <a:r>
                        <a:rPr lang="en-US" sz="1200" dirty="0" err="1">
                          <a:solidFill>
                            <a:schemeClr val="tx1"/>
                          </a:solidFill>
                        </a:rPr>
                        <a:t>DstIP</a:t>
                      </a:r>
                      <a:r>
                        <a:rPr lang="en-US" sz="1200" baseline="0" dirty="0">
                          <a:solidFill>
                            <a:schemeClr val="tx1"/>
                          </a:solidFill>
                        </a:rPr>
                        <a:t> = random(10.0.1.1, 10.0.1.2)</a:t>
                      </a:r>
                      <a:endParaRPr lang="en-US" sz="1200" dirty="0">
                        <a:solidFill>
                          <a:schemeClr val="tx1"/>
                        </a:solidFill>
                      </a:endParaRPr>
                    </a:p>
                  </a:txBody>
                  <a:tcPr marT="45732" marB="45732"/>
                </a:tc>
                <a:extLst>
                  <a:ext uri="{0D108BD9-81ED-4DB2-BD59-A6C34878D82A}">
                    <a16:rowId xmlns:a16="http://schemas.microsoft.com/office/drawing/2014/main" val="10002"/>
                  </a:ext>
                </a:extLst>
              </a:tr>
            </a:tbl>
          </a:graphicData>
        </a:graphic>
      </p:graphicFrame>
      <p:grpSp>
        <p:nvGrpSpPr>
          <p:cNvPr id="105" name="Group 104"/>
          <p:cNvGrpSpPr/>
          <p:nvPr/>
        </p:nvGrpSpPr>
        <p:grpSpPr>
          <a:xfrm>
            <a:off x="6526912" y="5326195"/>
            <a:ext cx="4960590" cy="998405"/>
            <a:chOff x="6526912" y="4829662"/>
            <a:chExt cx="4960590" cy="998405"/>
          </a:xfrm>
        </p:grpSpPr>
        <p:grpSp>
          <p:nvGrpSpPr>
            <p:cNvPr id="24" name="Group 23"/>
            <p:cNvGrpSpPr>
              <a:grpSpLocks noChangeAspect="1"/>
            </p:cNvGrpSpPr>
            <p:nvPr/>
          </p:nvGrpSpPr>
          <p:grpSpPr>
            <a:xfrm>
              <a:off x="9967732" y="4868666"/>
              <a:ext cx="710289" cy="255788"/>
              <a:chOff x="12523788" y="-511175"/>
              <a:chExt cx="13454062" cy="4845051"/>
            </a:xfrm>
          </p:grpSpPr>
          <p:sp>
            <p:nvSpPr>
              <p:cNvPr id="52" name="Freeform 5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Freeform 5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Freeform 5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Rectangle 5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Rectangle 5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84" name="Picture 83"/>
            <p:cNvPicPr>
              <a:picLocks noChangeAspect="1"/>
            </p:cNvPicPr>
            <p:nvPr/>
          </p:nvPicPr>
          <p:blipFill>
            <a:blip r:embed="rId2"/>
            <a:stretch>
              <a:fillRect/>
            </a:stretch>
          </p:blipFill>
          <p:spPr>
            <a:xfrm>
              <a:off x="8827892" y="5131220"/>
              <a:ext cx="652908" cy="434184"/>
            </a:xfrm>
            <a:prstGeom prst="rect">
              <a:avLst/>
            </a:prstGeom>
          </p:spPr>
        </p:pic>
        <p:grpSp>
          <p:nvGrpSpPr>
            <p:cNvPr id="86" name="Group 85"/>
            <p:cNvGrpSpPr>
              <a:grpSpLocks noChangeAspect="1"/>
            </p:cNvGrpSpPr>
            <p:nvPr/>
          </p:nvGrpSpPr>
          <p:grpSpPr>
            <a:xfrm>
              <a:off x="9942093" y="5535412"/>
              <a:ext cx="710289" cy="255788"/>
              <a:chOff x="12523788" y="-511175"/>
              <a:chExt cx="13454062" cy="4845051"/>
            </a:xfrm>
          </p:grpSpPr>
          <p:sp>
            <p:nvSpPr>
              <p:cNvPr id="87" name="Freeform 8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8" name="Freeform 8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9" name="Freeform 8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0" name="Freeform 8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1" name="Freeform 9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2" name="Rectangle 9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3" name="Rectangle 9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4" name="Rectangle 9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7" name="Straight Connector 6"/>
            <p:cNvCxnSpPr>
              <a:stCxn id="84" idx="3"/>
              <a:endCxn id="53" idx="2"/>
            </p:cNvCxnSpPr>
            <p:nvPr/>
          </p:nvCxnSpPr>
          <p:spPr>
            <a:xfrm flipV="1">
              <a:off x="9480800" y="5028240"/>
              <a:ext cx="486932" cy="32007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4" idx="3"/>
              <a:endCxn id="93" idx="1"/>
            </p:cNvCxnSpPr>
            <p:nvPr/>
          </p:nvCxnSpPr>
          <p:spPr>
            <a:xfrm>
              <a:off x="9480800" y="5348312"/>
              <a:ext cx="499510" cy="34914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84" idx="1"/>
            </p:cNvCxnSpPr>
            <p:nvPr/>
          </p:nvCxnSpPr>
          <p:spPr>
            <a:xfrm>
              <a:off x="8229600" y="5348312"/>
              <a:ext cx="598292"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37"/>
            <p:cNvGrpSpPr>
              <a:grpSpLocks noChangeAspect="1"/>
            </p:cNvGrpSpPr>
            <p:nvPr/>
          </p:nvGrpSpPr>
          <p:grpSpPr bwMode="auto">
            <a:xfrm>
              <a:off x="6526912" y="5116217"/>
              <a:ext cx="1592939" cy="419195"/>
              <a:chOff x="885372" y="3276600"/>
              <a:chExt cx="1172028" cy="228600"/>
            </a:xfrm>
          </p:grpSpPr>
          <p:sp>
            <p:nvSpPr>
              <p:cNvPr id="103" name="Rectangle 102"/>
              <p:cNvSpPr/>
              <p:nvPr/>
            </p:nvSpPr>
            <p:spPr>
              <a:xfrm>
                <a:off x="885372" y="3276600"/>
                <a:ext cx="651840"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solidFill>
                      <a:srgbClr val="FFFFFF"/>
                    </a:solidFill>
                  </a:rPr>
                  <a:t>DATA</a:t>
                </a:r>
              </a:p>
            </p:txBody>
          </p:sp>
          <p:sp>
            <p:nvSpPr>
              <p:cNvPr id="104" name="Rectangle 103"/>
              <p:cNvSpPr/>
              <p:nvPr/>
            </p:nvSpPr>
            <p:spPr>
              <a:xfrm>
                <a:off x="1537212" y="3276600"/>
                <a:ext cx="520188"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DstIP</a:t>
                </a:r>
                <a:r>
                  <a:rPr lang="en-US" sz="1200" dirty="0">
                    <a:solidFill>
                      <a:srgbClr val="000000"/>
                    </a:solidFill>
                  </a:rPr>
                  <a:t>=</a:t>
                </a:r>
              </a:p>
              <a:p>
                <a:pPr algn="ctr">
                  <a:defRPr/>
                </a:pPr>
                <a:r>
                  <a:rPr lang="en-US" sz="1200" dirty="0">
                    <a:solidFill>
                      <a:srgbClr val="000000"/>
                    </a:solidFill>
                  </a:rPr>
                  <a:t>10.0.0.10</a:t>
                </a:r>
              </a:p>
            </p:txBody>
          </p:sp>
        </p:grpSp>
        <p:sp>
          <p:nvSpPr>
            <p:cNvPr id="101" name="TextBox 100"/>
            <p:cNvSpPr txBox="1"/>
            <p:nvPr/>
          </p:nvSpPr>
          <p:spPr>
            <a:xfrm>
              <a:off x="10794684" y="4829662"/>
              <a:ext cx="692818" cy="276999"/>
            </a:xfrm>
            <a:prstGeom prst="rect">
              <a:avLst/>
            </a:prstGeom>
            <a:noFill/>
          </p:spPr>
          <p:txBody>
            <a:bodyPr wrap="none" rtlCol="0">
              <a:spAutoFit/>
            </a:bodyPr>
            <a:lstStyle/>
            <a:p>
              <a:r>
                <a:rPr lang="en-US" sz="1200" dirty="0"/>
                <a:t>10.0.0.1</a:t>
              </a:r>
            </a:p>
          </p:txBody>
        </p:sp>
        <p:sp>
          <p:nvSpPr>
            <p:cNvPr id="106" name="TextBox 105"/>
            <p:cNvSpPr txBox="1"/>
            <p:nvPr/>
          </p:nvSpPr>
          <p:spPr>
            <a:xfrm>
              <a:off x="10794684" y="5551068"/>
              <a:ext cx="692818" cy="276999"/>
            </a:xfrm>
            <a:prstGeom prst="rect">
              <a:avLst/>
            </a:prstGeom>
            <a:noFill/>
          </p:spPr>
          <p:txBody>
            <a:bodyPr wrap="none" rtlCol="0">
              <a:spAutoFit/>
            </a:bodyPr>
            <a:lstStyle/>
            <a:p>
              <a:r>
                <a:rPr lang="en-US" sz="1200"/>
                <a:t>10.0.0.2</a:t>
              </a:r>
              <a:endParaRPr lang="en-US" sz="1200" dirty="0"/>
            </a:p>
          </p:txBody>
        </p:sp>
      </p:grpSp>
    </p:spTree>
    <p:extLst>
      <p:ext uri="{BB962C8B-B14F-4D97-AF65-F5344CB8AC3E}">
        <p14:creationId xmlns:p14="http://schemas.microsoft.com/office/powerpoint/2010/main" val="46522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26403"/>
            <a:ext cx="11005457" cy="1325563"/>
          </a:xfrm>
        </p:spPr>
        <p:txBody>
          <a:bodyPr>
            <a:normAutofit/>
          </a:bodyPr>
          <a:lstStyle/>
          <a:p>
            <a:r>
              <a:rPr lang="en-US" b="1" dirty="0"/>
              <a:t>PISA: Protocol Independent Switch Architecture</a:t>
            </a:r>
          </a:p>
        </p:txBody>
      </p:sp>
      <p:sp>
        <p:nvSpPr>
          <p:cNvPr id="2" name="Slide Number Placeholder 1"/>
          <p:cNvSpPr>
            <a:spLocks noGrp="1"/>
          </p:cNvSpPr>
          <p:nvPr>
            <p:ph type="sldNum" sz="quarter" idx="12"/>
          </p:nvPr>
        </p:nvSpPr>
        <p:spPr/>
        <p:txBody>
          <a:bodyPr/>
          <a:lstStyle/>
          <a:p>
            <a:fld id="{3DE0F19B-68EA-B340-A4BB-C1F18F625CEA}" type="slidenum">
              <a:rPr lang="en-US" smtClean="0">
                <a:solidFill>
                  <a:prstClr val="black">
                    <a:tint val="75000"/>
                  </a:prstClr>
                </a:solidFill>
              </a:rPr>
              <a:pPr/>
              <a:t>18</a:t>
            </a:fld>
            <a:endParaRPr lang="en-US">
              <a:solidFill>
                <a:prstClr val="black">
                  <a:tint val="75000"/>
                </a:prstClr>
              </a:solidFill>
            </a:endParaRPr>
          </a:p>
        </p:txBody>
      </p:sp>
      <p:grpSp>
        <p:nvGrpSpPr>
          <p:cNvPr id="209" name="Group 208"/>
          <p:cNvGrpSpPr/>
          <p:nvPr/>
        </p:nvGrpSpPr>
        <p:grpSpPr>
          <a:xfrm>
            <a:off x="2298666" y="2598777"/>
            <a:ext cx="1499122" cy="2169168"/>
            <a:chOff x="1485649" y="3204985"/>
            <a:chExt cx="1124341" cy="2169168"/>
          </a:xfrm>
        </p:grpSpPr>
        <p:sp>
          <p:nvSpPr>
            <p:cNvPr id="210" name="Rectangle 20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1" name="Rectangle 210"/>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2" name="Group 211"/>
          <p:cNvGrpSpPr/>
          <p:nvPr/>
        </p:nvGrpSpPr>
        <p:grpSpPr>
          <a:xfrm>
            <a:off x="4186800" y="2605819"/>
            <a:ext cx="1499122" cy="2169168"/>
            <a:chOff x="1485649" y="3204985"/>
            <a:chExt cx="1124341" cy="2169168"/>
          </a:xfrm>
        </p:grpSpPr>
        <p:sp>
          <p:nvSpPr>
            <p:cNvPr id="213" name="Rectangle 212"/>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4" name="Rectangle 213"/>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5" name="Group 214"/>
          <p:cNvGrpSpPr/>
          <p:nvPr/>
        </p:nvGrpSpPr>
        <p:grpSpPr>
          <a:xfrm>
            <a:off x="6053403" y="2614084"/>
            <a:ext cx="1499122" cy="2169168"/>
            <a:chOff x="1485649" y="3204985"/>
            <a:chExt cx="1124341" cy="2169168"/>
          </a:xfrm>
        </p:grpSpPr>
        <p:sp>
          <p:nvSpPr>
            <p:cNvPr id="216" name="Rectangle 21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7" name="Rectangle 21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8" name="Group 217"/>
          <p:cNvGrpSpPr/>
          <p:nvPr/>
        </p:nvGrpSpPr>
        <p:grpSpPr>
          <a:xfrm>
            <a:off x="7926710" y="2626031"/>
            <a:ext cx="1499122" cy="2169168"/>
            <a:chOff x="1485649" y="3204985"/>
            <a:chExt cx="1124341" cy="2169168"/>
          </a:xfrm>
        </p:grpSpPr>
        <p:sp>
          <p:nvSpPr>
            <p:cNvPr id="219" name="Rectangle 21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20" name="Rectangle 21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59" name="Group 258"/>
          <p:cNvGrpSpPr/>
          <p:nvPr/>
        </p:nvGrpSpPr>
        <p:grpSpPr>
          <a:xfrm>
            <a:off x="9971561" y="2915674"/>
            <a:ext cx="736445" cy="692189"/>
            <a:chOff x="8131589" y="4009362"/>
            <a:chExt cx="552334" cy="692189"/>
          </a:xfrm>
        </p:grpSpPr>
        <p:grpSp>
          <p:nvGrpSpPr>
            <p:cNvPr id="260" name="Group 65"/>
            <p:cNvGrpSpPr/>
            <p:nvPr/>
          </p:nvGrpSpPr>
          <p:grpSpPr>
            <a:xfrm>
              <a:off x="8131589" y="4009362"/>
              <a:ext cx="551591" cy="228624"/>
              <a:chOff x="7660968" y="1751777"/>
              <a:chExt cx="1040580" cy="450645"/>
            </a:xfrm>
          </p:grpSpPr>
          <p:sp>
            <p:nvSpPr>
              <p:cNvPr id="265" name="Freeform 2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6" name="Straight Connector 26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1" name="Group 70"/>
            <p:cNvGrpSpPr/>
            <p:nvPr/>
          </p:nvGrpSpPr>
          <p:grpSpPr>
            <a:xfrm>
              <a:off x="8132332" y="4472927"/>
              <a:ext cx="551591" cy="228624"/>
              <a:chOff x="7660968" y="1751777"/>
              <a:chExt cx="1040580" cy="450645"/>
            </a:xfrm>
          </p:grpSpPr>
          <p:sp>
            <p:nvSpPr>
              <p:cNvPr id="262" name="Freeform 26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3" name="Straight Connector 26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7" name="Group 316"/>
          <p:cNvGrpSpPr/>
          <p:nvPr/>
        </p:nvGrpSpPr>
        <p:grpSpPr>
          <a:xfrm>
            <a:off x="10747202" y="2924763"/>
            <a:ext cx="683647" cy="1589294"/>
            <a:chOff x="2488822" y="2403406"/>
            <a:chExt cx="529093" cy="1589294"/>
          </a:xfrm>
        </p:grpSpPr>
        <p:cxnSp>
          <p:nvCxnSpPr>
            <p:cNvPr id="318" name="Straight Arrow Connector 317"/>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9" name="Group 328"/>
          <p:cNvGrpSpPr/>
          <p:nvPr/>
        </p:nvGrpSpPr>
        <p:grpSpPr>
          <a:xfrm>
            <a:off x="693481" y="2867769"/>
            <a:ext cx="508144" cy="1589294"/>
            <a:chOff x="2488822" y="2403406"/>
            <a:chExt cx="529093" cy="1589294"/>
          </a:xfrm>
        </p:grpSpPr>
        <p:cxnSp>
          <p:nvCxnSpPr>
            <p:cNvPr id="330" name="Straight Arrow Connector 329"/>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1" name="Group 340"/>
          <p:cNvGrpSpPr/>
          <p:nvPr/>
        </p:nvGrpSpPr>
        <p:grpSpPr>
          <a:xfrm>
            <a:off x="2445802" y="2700810"/>
            <a:ext cx="1212484" cy="1973109"/>
            <a:chOff x="2449931" y="225721"/>
            <a:chExt cx="909363" cy="1973109"/>
          </a:xfrm>
        </p:grpSpPr>
        <p:sp>
          <p:nvSpPr>
            <p:cNvPr id="342" name="Rectangle 34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43" name="Rectangle 34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4" name="Rectangle 34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5" name="Rectangle 34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6" name="Rectangle 34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7" name="Rectangle 34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8" name="Trapezoid 34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49" name="Trapezoid 34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0" name="Trapezoid 34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1" name="Trapezoid 35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2" name="Trapezoid 35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3" name="Trapezoid 35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54" name="Group 353"/>
          <p:cNvGrpSpPr/>
          <p:nvPr/>
        </p:nvGrpSpPr>
        <p:grpSpPr>
          <a:xfrm>
            <a:off x="4311669" y="2723036"/>
            <a:ext cx="1212484" cy="1973109"/>
            <a:chOff x="2449931" y="225721"/>
            <a:chExt cx="909363" cy="1973109"/>
          </a:xfrm>
        </p:grpSpPr>
        <p:sp>
          <p:nvSpPr>
            <p:cNvPr id="355" name="Rectangle 35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6" name="Rectangle 35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7" name="Rectangle 35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8" name="Rectangle 35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9" name="Rectangle 35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0" name="Rectangle 35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1" name="Trapezoid 36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2" name="Trapezoid 36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3" name="Trapezoid 36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4" name="Trapezoid 36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5" name="Trapezoid 36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6" name="Trapezoid 36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67" name="Group 366"/>
          <p:cNvGrpSpPr/>
          <p:nvPr/>
        </p:nvGrpSpPr>
        <p:grpSpPr>
          <a:xfrm>
            <a:off x="6197748" y="2726046"/>
            <a:ext cx="1212484" cy="1973109"/>
            <a:chOff x="2449931" y="225721"/>
            <a:chExt cx="909363" cy="1973109"/>
          </a:xfrm>
        </p:grpSpPr>
        <p:sp>
          <p:nvSpPr>
            <p:cNvPr id="368" name="Rectangle 36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9" name="Rectangle 36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0" name="Rectangle 36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1" name="Rectangle 37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2" name="Rectangle 37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3" name="Rectangle 37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4" name="Trapezoid 37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5" name="Trapezoid 37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6" name="Trapezoid 37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7" name="Trapezoid 37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8" name="Trapezoid 37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9" name="Trapezoid 37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80" name="Group 379"/>
          <p:cNvGrpSpPr/>
          <p:nvPr/>
        </p:nvGrpSpPr>
        <p:grpSpPr>
          <a:xfrm>
            <a:off x="8073688" y="2754399"/>
            <a:ext cx="1212484" cy="1973109"/>
            <a:chOff x="2449931" y="225721"/>
            <a:chExt cx="909363" cy="1973109"/>
          </a:xfrm>
        </p:grpSpPr>
        <p:sp>
          <p:nvSpPr>
            <p:cNvPr id="381" name="Rectangle 38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2" name="Rectangle 38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3" name="Rectangle 38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4" name="Rectangle 38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5" name="Rectangle 38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6" name="Rectangle 38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Trapezoid 38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8" name="Trapezoid 38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9" name="Trapezoid 38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0" name="Trapezoid 38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2" name="Trapezoid 39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sp>
        <p:nvSpPr>
          <p:cNvPr id="394" name="TextBox 393"/>
          <p:cNvSpPr txBox="1"/>
          <p:nvPr/>
        </p:nvSpPr>
        <p:spPr>
          <a:xfrm>
            <a:off x="2222389" y="2240191"/>
            <a:ext cx="2677339" cy="417692"/>
          </a:xfrm>
          <a:prstGeom prst="rect">
            <a:avLst/>
          </a:prstGeom>
          <a:noFill/>
        </p:spPr>
        <p:txBody>
          <a:bodyPr wrap="square" lIns="108852" tIns="54426" rIns="108852" bIns="54426" rtlCol="0">
            <a:spAutoFit/>
          </a:bodyPr>
          <a:lstStyle/>
          <a:p>
            <a:r>
              <a:rPr lang="en-US" sz="2000" dirty="0" err="1">
                <a:solidFill>
                  <a:prstClr val="black"/>
                </a:solidFill>
              </a:rPr>
              <a:t>Match+Action</a:t>
            </a:r>
            <a:endParaRPr lang="en-US" sz="2000" dirty="0">
              <a:solidFill>
                <a:prstClr val="black"/>
              </a:solidFill>
            </a:endParaRPr>
          </a:p>
        </p:txBody>
      </p:sp>
      <p:grpSp>
        <p:nvGrpSpPr>
          <p:cNvPr id="395" name="Group 394"/>
          <p:cNvGrpSpPr/>
          <p:nvPr/>
        </p:nvGrpSpPr>
        <p:grpSpPr>
          <a:xfrm>
            <a:off x="9972552" y="3843106"/>
            <a:ext cx="736445" cy="692189"/>
            <a:chOff x="8131589" y="4009362"/>
            <a:chExt cx="552334" cy="692189"/>
          </a:xfrm>
        </p:grpSpPr>
        <p:grpSp>
          <p:nvGrpSpPr>
            <p:cNvPr id="396" name="Group 65"/>
            <p:cNvGrpSpPr/>
            <p:nvPr/>
          </p:nvGrpSpPr>
          <p:grpSpPr>
            <a:xfrm>
              <a:off x="8131589" y="4009362"/>
              <a:ext cx="551591" cy="228624"/>
              <a:chOff x="7660968" y="1751777"/>
              <a:chExt cx="1040580" cy="450645"/>
            </a:xfrm>
          </p:grpSpPr>
          <p:sp>
            <p:nvSpPr>
              <p:cNvPr id="401" name="Freeform 40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02" name="Straight Connector 40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97" name="Group 70"/>
            <p:cNvGrpSpPr/>
            <p:nvPr/>
          </p:nvGrpSpPr>
          <p:grpSpPr>
            <a:xfrm>
              <a:off x="8132332" y="4472927"/>
              <a:ext cx="551591" cy="228624"/>
              <a:chOff x="7660968" y="1751777"/>
              <a:chExt cx="1040580" cy="450645"/>
            </a:xfrm>
          </p:grpSpPr>
          <p:sp>
            <p:nvSpPr>
              <p:cNvPr id="398" name="Freeform 39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99" name="Straight Connector 39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5" name="Straight Arrow Connector 4"/>
          <p:cNvCxnSpPr>
            <a:endCxn id="211" idx="1"/>
          </p:cNvCxnSpPr>
          <p:nvPr/>
        </p:nvCxnSpPr>
        <p:spPr>
          <a:xfrm>
            <a:off x="1755840" y="367196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stCxn id="213" idx="3"/>
            <a:endCxn id="217" idx="1"/>
          </p:cNvCxnSpPr>
          <p:nvPr/>
        </p:nvCxnSpPr>
        <p:spPr>
          <a:xfrm flipV="1">
            <a:off x="5685922" y="369292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a:stCxn id="216" idx="3"/>
            <a:endCxn id="220" idx="1"/>
          </p:cNvCxnSpPr>
          <p:nvPr/>
        </p:nvCxnSpPr>
        <p:spPr>
          <a:xfrm>
            <a:off x="7552525" y="370441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a:stCxn id="220" idx="3"/>
          </p:cNvCxnSpPr>
          <p:nvPr/>
        </p:nvCxnSpPr>
        <p:spPr>
          <a:xfrm>
            <a:off x="9425832" y="370487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211" idx="3"/>
            <a:endCxn id="214" idx="1"/>
          </p:cNvCxnSpPr>
          <p:nvPr/>
        </p:nvCxnSpPr>
        <p:spPr>
          <a:xfrm>
            <a:off x="3797788" y="366486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397317" y="2678846"/>
            <a:ext cx="810543" cy="307777"/>
          </a:xfrm>
          <a:prstGeom prst="rect">
            <a:avLst/>
          </a:prstGeom>
          <a:noFill/>
        </p:spPr>
        <p:txBody>
          <a:bodyPr wrap="none" rtlCol="0">
            <a:spAutoFit/>
          </a:bodyPr>
          <a:lstStyle/>
          <a:p>
            <a:r>
              <a:rPr lang="en-US" sz="1400" dirty="0">
                <a:solidFill>
                  <a:prstClr val="black"/>
                </a:solidFill>
              </a:rPr>
              <a:t>Memory</a:t>
            </a:r>
          </a:p>
        </p:txBody>
      </p:sp>
      <p:sp>
        <p:nvSpPr>
          <p:cNvPr id="119" name="TextBox 118"/>
          <p:cNvSpPr txBox="1"/>
          <p:nvPr/>
        </p:nvSpPr>
        <p:spPr>
          <a:xfrm>
            <a:off x="3229616" y="2679545"/>
            <a:ext cx="475836" cy="307777"/>
          </a:xfrm>
          <a:prstGeom prst="rect">
            <a:avLst/>
          </a:prstGeom>
          <a:noFill/>
        </p:spPr>
        <p:txBody>
          <a:bodyPr wrap="none" rtlCol="0">
            <a:spAutoFit/>
          </a:bodyPr>
          <a:lstStyle/>
          <a:p>
            <a:r>
              <a:rPr lang="en-US" sz="1400">
                <a:solidFill>
                  <a:prstClr val="black"/>
                </a:solidFill>
              </a:rPr>
              <a:t>ALU</a:t>
            </a:r>
            <a:endParaRPr lang="en-US" sz="1400" dirty="0">
              <a:solidFill>
                <a:prstClr val="black"/>
              </a:solidFill>
            </a:endParaRPr>
          </a:p>
        </p:txBody>
      </p:sp>
      <p:sp>
        <p:nvSpPr>
          <p:cNvPr id="120" name="Rectangle 119"/>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Programmable</a:t>
            </a:r>
          </a:p>
          <a:p>
            <a:pPr algn="ctr">
              <a:lnSpc>
                <a:spcPts val="1900"/>
              </a:lnSpc>
            </a:pPr>
            <a:r>
              <a:rPr lang="en-US" sz="2000" dirty="0">
                <a:solidFill>
                  <a:srgbClr val="000000"/>
                </a:solidFill>
              </a:rPr>
              <a:t>Parser</a:t>
            </a:r>
          </a:p>
        </p:txBody>
      </p:sp>
      <p:grpSp>
        <p:nvGrpSpPr>
          <p:cNvPr id="7" name="Group 6"/>
          <p:cNvGrpSpPr/>
          <p:nvPr/>
        </p:nvGrpSpPr>
        <p:grpSpPr>
          <a:xfrm>
            <a:off x="60466" y="1086858"/>
            <a:ext cx="2859950" cy="1414043"/>
            <a:chOff x="60466" y="1086858"/>
            <a:chExt cx="2859950" cy="1414043"/>
          </a:xfrm>
        </p:grpSpPr>
        <p:sp>
          <p:nvSpPr>
            <p:cNvPr id="6" name="TextBox 5"/>
            <p:cNvSpPr txBox="1"/>
            <p:nvPr/>
          </p:nvSpPr>
          <p:spPr>
            <a:xfrm>
              <a:off x="60466" y="1086858"/>
              <a:ext cx="2859950" cy="646331"/>
            </a:xfrm>
            <a:prstGeom prst="rect">
              <a:avLst/>
            </a:prstGeom>
            <a:noFill/>
          </p:spPr>
          <p:txBody>
            <a:bodyPr wrap="none" rtlCol="0">
              <a:spAutoFit/>
            </a:bodyPr>
            <a:lstStyle/>
            <a:p>
              <a:pPr algn="ctr"/>
              <a:r>
                <a:rPr lang="en-US" dirty="0">
                  <a:solidFill>
                    <a:prstClr val="black"/>
                  </a:solidFill>
                </a:rPr>
                <a:t>Programmer declares which </a:t>
              </a:r>
            </a:p>
            <a:p>
              <a:pPr algn="ctr"/>
              <a:r>
                <a:rPr lang="en-US" dirty="0">
                  <a:solidFill>
                    <a:prstClr val="black"/>
                  </a:solidFill>
                </a:rPr>
                <a:t>headers are recognized</a:t>
              </a:r>
            </a:p>
          </p:txBody>
        </p:sp>
        <p:cxnSp>
          <p:nvCxnSpPr>
            <p:cNvPr id="8" name="Straight Arrow Connector 7"/>
            <p:cNvCxnSpPr>
              <a:stCxn id="6" idx="2"/>
              <a:endCxn id="120" idx="3"/>
            </p:cNvCxnSpPr>
            <p:nvPr/>
          </p:nvCxnSpPr>
          <p:spPr>
            <a:xfrm flipH="1">
              <a:off x="1482799" y="1733189"/>
              <a:ext cx="7642" cy="76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98668" y="1093510"/>
            <a:ext cx="7127166" cy="1367779"/>
            <a:chOff x="2298668" y="1093510"/>
            <a:chExt cx="7127166" cy="1367779"/>
          </a:xfrm>
        </p:grpSpPr>
        <p:sp>
          <p:nvSpPr>
            <p:cNvPr id="9" name="Right Brace 8"/>
            <p:cNvSpPr/>
            <p:nvPr/>
          </p:nvSpPr>
          <p:spPr>
            <a:xfrm rot="16200000">
              <a:off x="5668147" y="-1296398"/>
              <a:ext cx="388208" cy="7127166"/>
            </a:xfrm>
            <a:prstGeom prst="rightBrace">
              <a:avLst>
                <a:gd name="adj1" fmla="val 30766"/>
                <a:gd name="adj2" fmla="val 489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24" name="TextBox 123"/>
            <p:cNvSpPr txBox="1"/>
            <p:nvPr/>
          </p:nvSpPr>
          <p:spPr>
            <a:xfrm>
              <a:off x="3346293" y="1093510"/>
              <a:ext cx="4878131" cy="646331"/>
            </a:xfrm>
            <a:prstGeom prst="rect">
              <a:avLst/>
            </a:prstGeom>
            <a:noFill/>
          </p:spPr>
          <p:txBody>
            <a:bodyPr wrap="none" rtlCol="0">
              <a:spAutoFit/>
            </a:bodyPr>
            <a:lstStyle/>
            <a:p>
              <a:pPr algn="ctr"/>
              <a:r>
                <a:rPr lang="en-US" dirty="0">
                  <a:solidFill>
                    <a:prstClr val="black"/>
                  </a:solidFill>
                </a:rPr>
                <a:t>Programmer declares what</a:t>
              </a:r>
            </a:p>
            <a:p>
              <a:pPr algn="ctr"/>
              <a:r>
                <a:rPr lang="en-US" dirty="0">
                  <a:solidFill>
                    <a:prstClr val="black"/>
                  </a:solidFill>
                </a:rPr>
                <a:t>tables are needed and how packets are processed</a:t>
              </a:r>
            </a:p>
          </p:txBody>
        </p:sp>
        <p:cxnSp>
          <p:nvCxnSpPr>
            <p:cNvPr id="125" name="Straight Arrow Connector 124"/>
            <p:cNvCxnSpPr>
              <a:stCxn id="124" idx="2"/>
              <a:endCxn id="9" idx="1"/>
            </p:cNvCxnSpPr>
            <p:nvPr/>
          </p:nvCxnSpPr>
          <p:spPr>
            <a:xfrm>
              <a:off x="5785359" y="1739841"/>
              <a:ext cx="4337" cy="333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464829" y="5199597"/>
            <a:ext cx="9100889" cy="523220"/>
          </a:xfrm>
          <a:prstGeom prst="rect">
            <a:avLst/>
          </a:prstGeom>
          <a:noFill/>
        </p:spPr>
        <p:txBody>
          <a:bodyPr wrap="none" rtlCol="0">
            <a:spAutoFit/>
          </a:bodyPr>
          <a:lstStyle/>
          <a:p>
            <a:r>
              <a:rPr lang="en-US" sz="2800" dirty="0">
                <a:solidFill>
                  <a:prstClr val="black"/>
                </a:solidFill>
              </a:rPr>
              <a:t>All stages </a:t>
            </a:r>
            <a:r>
              <a:rPr lang="en-US" sz="2800">
                <a:solidFill>
                  <a:prstClr val="black"/>
                </a:solidFill>
              </a:rPr>
              <a:t>are identical – makes PISA a good “compiler target”</a:t>
            </a:r>
          </a:p>
        </p:txBody>
      </p:sp>
    </p:spTree>
    <p:custDataLst>
      <p:tags r:id="rId1"/>
    </p:custDataLst>
    <p:extLst>
      <p:ext uri="{BB962C8B-B14F-4D97-AF65-F5344CB8AC3E}">
        <p14:creationId xmlns:p14="http://schemas.microsoft.com/office/powerpoint/2010/main" val="856947357"/>
      </p:ext>
    </p:extLst>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xmlns:p14="http://schemas.microsoft.com/office/powerpoint/2010/main" spd="slow" advTm="40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4" grpId="0"/>
      <p:bldP spid="11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Programmable</a:t>
            </a:r>
          </a:p>
          <a:p>
            <a:pPr algn="ctr">
              <a:lnSpc>
                <a:spcPts val="1900"/>
              </a:lnSpc>
            </a:pPr>
            <a:r>
              <a:rPr lang="en-US" sz="2000" dirty="0">
                <a:solidFill>
                  <a:srgbClr val="000000"/>
                </a:solidFill>
              </a:rPr>
              <a:t>Parser</a:t>
            </a:r>
          </a:p>
        </p:txBody>
      </p:sp>
      <p:grpSp>
        <p:nvGrpSpPr>
          <p:cNvPr id="437" name="Group 436"/>
          <p:cNvGrpSpPr/>
          <p:nvPr/>
        </p:nvGrpSpPr>
        <p:grpSpPr>
          <a:xfrm>
            <a:off x="9974629" y="3838486"/>
            <a:ext cx="736445" cy="692189"/>
            <a:chOff x="8131589" y="4009362"/>
            <a:chExt cx="552334" cy="692189"/>
          </a:xfrm>
        </p:grpSpPr>
        <p:grpSp>
          <p:nvGrpSpPr>
            <p:cNvPr id="438" name="Group 65"/>
            <p:cNvGrpSpPr/>
            <p:nvPr/>
          </p:nvGrpSpPr>
          <p:grpSpPr>
            <a:xfrm>
              <a:off x="8131589" y="4009362"/>
              <a:ext cx="551591" cy="228624"/>
              <a:chOff x="7660968" y="1751777"/>
              <a:chExt cx="1040580" cy="450645"/>
            </a:xfrm>
          </p:grpSpPr>
          <p:sp>
            <p:nvSpPr>
              <p:cNvPr id="443" name="Freeform 44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4" name="Straight Connector 44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39" name="Group 70"/>
            <p:cNvGrpSpPr/>
            <p:nvPr/>
          </p:nvGrpSpPr>
          <p:grpSpPr>
            <a:xfrm>
              <a:off x="8132332" y="4472927"/>
              <a:ext cx="551591" cy="228624"/>
              <a:chOff x="7660968" y="1751777"/>
              <a:chExt cx="1040580" cy="450645"/>
            </a:xfrm>
          </p:grpSpPr>
          <p:sp>
            <p:nvSpPr>
              <p:cNvPr id="440" name="Freeform 43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1" name="Straight Connector 440"/>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8" name="Group 317"/>
          <p:cNvGrpSpPr/>
          <p:nvPr/>
        </p:nvGrpSpPr>
        <p:grpSpPr>
          <a:xfrm>
            <a:off x="9604492" y="3119706"/>
            <a:ext cx="89297" cy="578721"/>
            <a:chOff x="2682199" y="3319032"/>
            <a:chExt cx="152400" cy="987683"/>
          </a:xfrm>
        </p:grpSpPr>
        <p:sp>
          <p:nvSpPr>
            <p:cNvPr id="319" name="Rectangle 318"/>
            <p:cNvSpPr/>
            <p:nvPr/>
          </p:nvSpPr>
          <p:spPr>
            <a:xfrm>
              <a:off x="2682199" y="3319032"/>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0" name="Rectangle 319"/>
            <p:cNvSpPr/>
            <p:nvPr/>
          </p:nvSpPr>
          <p:spPr>
            <a:xfrm>
              <a:off x="2682199" y="3716850"/>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1" name="Rectangle 320"/>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22" name="Rectangle 321"/>
          <p:cNvSpPr/>
          <p:nvPr/>
        </p:nvSpPr>
        <p:spPr>
          <a:xfrm>
            <a:off x="10041253" y="3882933"/>
            <a:ext cx="593951" cy="1065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3" name="Rectangle 322"/>
          <p:cNvSpPr/>
          <p:nvPr/>
        </p:nvSpPr>
        <p:spPr>
          <a:xfrm>
            <a:off x="9604492" y="3119707"/>
            <a:ext cx="89297" cy="10362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4" name="Rectangle 323"/>
          <p:cNvSpPr/>
          <p:nvPr/>
        </p:nvSpPr>
        <p:spPr>
          <a:xfrm>
            <a:off x="9604492" y="3352801"/>
            <a:ext cx="89297" cy="10362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5" name="Rectangle 324"/>
          <p:cNvSpPr/>
          <p:nvPr/>
        </p:nvSpPr>
        <p:spPr>
          <a:xfrm>
            <a:off x="9604492" y="3594802"/>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170" name="Title 2"/>
          <p:cNvSpPr txBox="1">
            <a:spLocks/>
          </p:cNvSpPr>
          <p:nvPr/>
        </p:nvSpPr>
        <p:spPr>
          <a:xfrm>
            <a:off x="398812" y="-338679"/>
            <a:ext cx="11717866"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prstClr val="black"/>
                </a:solidFill>
              </a:rPr>
              <a:t>PISA: Protocol Independent Switch Architecture</a:t>
            </a:r>
          </a:p>
        </p:txBody>
      </p:sp>
      <p:grpSp>
        <p:nvGrpSpPr>
          <p:cNvPr id="338" name="Group 337"/>
          <p:cNvGrpSpPr/>
          <p:nvPr/>
        </p:nvGrpSpPr>
        <p:grpSpPr>
          <a:xfrm>
            <a:off x="2300743" y="2601777"/>
            <a:ext cx="1499122" cy="2169168"/>
            <a:chOff x="1485649" y="3204985"/>
            <a:chExt cx="1124341" cy="2169168"/>
          </a:xfrm>
        </p:grpSpPr>
        <p:sp>
          <p:nvSpPr>
            <p:cNvPr id="339" name="Rectangle 33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0" name="Rectangle 33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1" name="Group 340"/>
          <p:cNvGrpSpPr/>
          <p:nvPr/>
        </p:nvGrpSpPr>
        <p:grpSpPr>
          <a:xfrm>
            <a:off x="4188877" y="2601199"/>
            <a:ext cx="1499122" cy="2169168"/>
            <a:chOff x="1485649" y="3204985"/>
            <a:chExt cx="1124341" cy="2169168"/>
          </a:xfrm>
        </p:grpSpPr>
        <p:sp>
          <p:nvSpPr>
            <p:cNvPr id="342" name="Rectangle 341"/>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3" name="Rectangle 342"/>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4" name="Group 343"/>
          <p:cNvGrpSpPr/>
          <p:nvPr/>
        </p:nvGrpSpPr>
        <p:grpSpPr>
          <a:xfrm>
            <a:off x="6055480" y="2609464"/>
            <a:ext cx="1499122" cy="2169168"/>
            <a:chOff x="1485649" y="3204985"/>
            <a:chExt cx="1124341" cy="2169168"/>
          </a:xfrm>
        </p:grpSpPr>
        <p:sp>
          <p:nvSpPr>
            <p:cNvPr id="345" name="Rectangle 344"/>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6" name="Rectangle 345"/>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7" name="Group 346"/>
          <p:cNvGrpSpPr/>
          <p:nvPr/>
        </p:nvGrpSpPr>
        <p:grpSpPr>
          <a:xfrm>
            <a:off x="7928787" y="2621411"/>
            <a:ext cx="1499122" cy="2169168"/>
            <a:chOff x="1485649" y="3204985"/>
            <a:chExt cx="1124341" cy="2169168"/>
          </a:xfrm>
        </p:grpSpPr>
        <p:sp>
          <p:nvSpPr>
            <p:cNvPr id="348" name="Rectangle 347"/>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9" name="Rectangle 348"/>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50" name="Group 349"/>
          <p:cNvGrpSpPr/>
          <p:nvPr/>
        </p:nvGrpSpPr>
        <p:grpSpPr>
          <a:xfrm>
            <a:off x="9973638" y="2911054"/>
            <a:ext cx="736445" cy="692189"/>
            <a:chOff x="8131589" y="4009362"/>
            <a:chExt cx="552334" cy="692189"/>
          </a:xfrm>
        </p:grpSpPr>
        <p:grpSp>
          <p:nvGrpSpPr>
            <p:cNvPr id="351" name="Group 65"/>
            <p:cNvGrpSpPr/>
            <p:nvPr/>
          </p:nvGrpSpPr>
          <p:grpSpPr>
            <a:xfrm>
              <a:off x="8131589" y="4009362"/>
              <a:ext cx="551591" cy="228624"/>
              <a:chOff x="7660968" y="1751777"/>
              <a:chExt cx="1040580" cy="450645"/>
            </a:xfrm>
          </p:grpSpPr>
          <p:sp>
            <p:nvSpPr>
              <p:cNvPr id="356" name="Freeform 355"/>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7" name="Straight Connector 356"/>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2" name="Group 70"/>
            <p:cNvGrpSpPr/>
            <p:nvPr/>
          </p:nvGrpSpPr>
          <p:grpSpPr>
            <a:xfrm>
              <a:off x="8132332" y="4472927"/>
              <a:ext cx="551591" cy="228624"/>
              <a:chOff x="7660968" y="1751777"/>
              <a:chExt cx="1040580" cy="450645"/>
            </a:xfrm>
          </p:grpSpPr>
          <p:sp>
            <p:nvSpPr>
              <p:cNvPr id="353" name="Freeform 35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4" name="Straight Connector 35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60" name="Group 359"/>
          <p:cNvGrpSpPr/>
          <p:nvPr/>
        </p:nvGrpSpPr>
        <p:grpSpPr>
          <a:xfrm>
            <a:off x="10749279" y="2920143"/>
            <a:ext cx="683647" cy="1589294"/>
            <a:chOff x="2488822" y="2403406"/>
            <a:chExt cx="529093" cy="1589294"/>
          </a:xfrm>
        </p:grpSpPr>
        <p:cxnSp>
          <p:nvCxnSpPr>
            <p:cNvPr id="361" name="Straight Arrow Connector 36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1" name="Straight Arrow Connector 37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72" name="Group 371"/>
          <p:cNvGrpSpPr/>
          <p:nvPr/>
        </p:nvGrpSpPr>
        <p:grpSpPr>
          <a:xfrm>
            <a:off x="695558" y="2863149"/>
            <a:ext cx="508144" cy="1589294"/>
            <a:chOff x="2488822" y="2403406"/>
            <a:chExt cx="529093" cy="1589294"/>
          </a:xfrm>
        </p:grpSpPr>
        <p:cxnSp>
          <p:nvCxnSpPr>
            <p:cNvPr id="373" name="Straight Arrow Connector 372"/>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4" name="Straight Arrow Connector 373"/>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7" name="Straight Arrow Connector 376"/>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8" name="Straight Arrow Connector 377"/>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0" name="Straight Arrow Connector 379"/>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1" name="Straight Arrow Connector 380"/>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2" name="Straight Arrow Connector 381"/>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3" name="Straight Arrow Connector 382"/>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4" name="Group 383"/>
          <p:cNvGrpSpPr/>
          <p:nvPr/>
        </p:nvGrpSpPr>
        <p:grpSpPr>
          <a:xfrm>
            <a:off x="2447879" y="2696190"/>
            <a:ext cx="1212484" cy="1973109"/>
            <a:chOff x="2449931" y="225721"/>
            <a:chExt cx="909363" cy="1973109"/>
          </a:xfrm>
        </p:grpSpPr>
        <p:sp>
          <p:nvSpPr>
            <p:cNvPr id="385" name="Rectangle 38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86" name="Rectangle 38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Rectangle 38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8" name="Rectangle 38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9" name="Rectangle 38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0" name="Rectangle 38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92" name="Trapezoid 39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3" name="Trapezoid 39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4" name="Trapezoid 39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5" name="Trapezoid 39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6" name="Trapezoid 39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97" name="Group 396"/>
          <p:cNvGrpSpPr/>
          <p:nvPr/>
        </p:nvGrpSpPr>
        <p:grpSpPr>
          <a:xfrm>
            <a:off x="4313746" y="2718416"/>
            <a:ext cx="1212484" cy="1973109"/>
            <a:chOff x="2449931" y="225721"/>
            <a:chExt cx="909363" cy="1973109"/>
          </a:xfrm>
        </p:grpSpPr>
        <p:sp>
          <p:nvSpPr>
            <p:cNvPr id="398" name="Rectangle 39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9" name="Rectangle 39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0" name="Rectangle 39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1" name="Rectangle 40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2" name="Rectangle 40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3" name="Rectangle 40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4" name="Trapezoid 40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5" name="Trapezoid 40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6" name="Trapezoid 40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7" name="Trapezoid 40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8" name="Trapezoid 40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9" name="Trapezoid 40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10" name="Group 409"/>
          <p:cNvGrpSpPr/>
          <p:nvPr/>
        </p:nvGrpSpPr>
        <p:grpSpPr>
          <a:xfrm>
            <a:off x="6199825" y="2721426"/>
            <a:ext cx="1212484" cy="1973109"/>
            <a:chOff x="2449931" y="225721"/>
            <a:chExt cx="909363" cy="1973109"/>
          </a:xfrm>
        </p:grpSpPr>
        <p:sp>
          <p:nvSpPr>
            <p:cNvPr id="411" name="Rectangle 41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2" name="Rectangle 41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3" name="Rectangle 41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4" name="Rectangle 41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5" name="Rectangle 41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6" name="Rectangle 41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7" name="Trapezoid 41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8" name="Trapezoid 41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9" name="Trapezoid 41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0" name="Trapezoid 41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1" name="Trapezoid 42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2" name="Trapezoid 42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23" name="Group 422"/>
          <p:cNvGrpSpPr/>
          <p:nvPr/>
        </p:nvGrpSpPr>
        <p:grpSpPr>
          <a:xfrm>
            <a:off x="8075765" y="2749779"/>
            <a:ext cx="1212484" cy="1973109"/>
            <a:chOff x="2449931" y="225721"/>
            <a:chExt cx="909363" cy="1973109"/>
          </a:xfrm>
        </p:grpSpPr>
        <p:sp>
          <p:nvSpPr>
            <p:cNvPr id="424" name="Rectangle 423"/>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5" name="Rectangle 424"/>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6" name="Rectangle 425"/>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7" name="Rectangle 426"/>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8" name="Rectangle 427"/>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9" name="Rectangle 428"/>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30" name="Trapezoid 429"/>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1" name="Trapezoid 430"/>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2" name="Trapezoid 431"/>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3" name="Trapezoid 432"/>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4" name="Trapezoid 433"/>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5" name="Trapezoid 434"/>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cxnSp>
        <p:nvCxnSpPr>
          <p:cNvPr id="446" name="Straight Arrow Connector 445"/>
          <p:cNvCxnSpPr/>
          <p:nvPr/>
        </p:nvCxnSpPr>
        <p:spPr>
          <a:xfrm>
            <a:off x="1757917" y="366734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p:nvPr/>
        </p:nvCxnSpPr>
        <p:spPr>
          <a:xfrm flipV="1">
            <a:off x="5687999" y="368830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8" name="Straight Arrow Connector 447"/>
          <p:cNvCxnSpPr/>
          <p:nvPr/>
        </p:nvCxnSpPr>
        <p:spPr>
          <a:xfrm>
            <a:off x="7554602" y="369979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9" name="Straight Arrow Connector 448"/>
          <p:cNvCxnSpPr/>
          <p:nvPr/>
        </p:nvCxnSpPr>
        <p:spPr>
          <a:xfrm>
            <a:off x="9427909" y="370025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0" name="Straight Arrow Connector 449"/>
          <p:cNvCxnSpPr/>
          <p:nvPr/>
        </p:nvCxnSpPr>
        <p:spPr>
          <a:xfrm>
            <a:off x="3799865" y="366024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769182" y="2667808"/>
            <a:ext cx="741975" cy="1036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3" name="Rectangle 282"/>
          <p:cNvSpPr/>
          <p:nvPr/>
        </p:nvSpPr>
        <p:spPr>
          <a:xfrm>
            <a:off x="1421858" y="2667808"/>
            <a:ext cx="89297" cy="103624"/>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4" name="Rectangle 283"/>
          <p:cNvSpPr/>
          <p:nvPr/>
        </p:nvSpPr>
        <p:spPr>
          <a:xfrm>
            <a:off x="1332561" y="2667808"/>
            <a:ext cx="89297" cy="103624"/>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5" name="Rectangle 284"/>
          <p:cNvSpPr/>
          <p:nvPr/>
        </p:nvSpPr>
        <p:spPr>
          <a:xfrm>
            <a:off x="1243265" y="2667808"/>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6" name="Rectangle 285"/>
          <p:cNvSpPr/>
          <p:nvPr/>
        </p:nvSpPr>
        <p:spPr>
          <a:xfrm>
            <a:off x="1153968" y="2667808"/>
            <a:ext cx="89297" cy="10362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31" name="Group 330"/>
          <p:cNvGrpSpPr/>
          <p:nvPr/>
        </p:nvGrpSpPr>
        <p:grpSpPr>
          <a:xfrm>
            <a:off x="110438" y="2667808"/>
            <a:ext cx="741975" cy="103624"/>
            <a:chOff x="503996" y="2137991"/>
            <a:chExt cx="1266304" cy="176851"/>
          </a:xfrm>
        </p:grpSpPr>
        <p:sp>
          <p:nvSpPr>
            <p:cNvPr id="332" name="Rectangle 331"/>
            <p:cNvSpPr/>
            <p:nvPr/>
          </p:nvSpPr>
          <p:spPr>
            <a:xfrm>
              <a:off x="503996" y="2137991"/>
              <a:ext cx="1266304" cy="1768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3" name="Rectangle 332"/>
            <p:cNvSpPr/>
            <p:nvPr/>
          </p:nvSpPr>
          <p:spPr>
            <a:xfrm>
              <a:off x="1617899" y="2137991"/>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4" name="Rectangle 333"/>
            <p:cNvSpPr/>
            <p:nvPr/>
          </p:nvSpPr>
          <p:spPr>
            <a:xfrm>
              <a:off x="1465499" y="2137991"/>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5" name="Rectangle 334"/>
            <p:cNvSpPr/>
            <p:nvPr/>
          </p:nvSpPr>
          <p:spPr>
            <a:xfrm>
              <a:off x="1313099" y="2137991"/>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6" name="Rectangle 335"/>
            <p:cNvSpPr/>
            <p:nvPr/>
          </p:nvSpPr>
          <p:spPr>
            <a:xfrm>
              <a:off x="1160699" y="2137991"/>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87" name="Group 286"/>
          <p:cNvGrpSpPr/>
          <p:nvPr/>
        </p:nvGrpSpPr>
        <p:grpSpPr>
          <a:xfrm>
            <a:off x="2284205" y="2836020"/>
            <a:ext cx="89297" cy="1080537"/>
            <a:chOff x="2682199" y="3319032"/>
            <a:chExt cx="152400" cy="1844119"/>
          </a:xfrm>
        </p:grpSpPr>
        <p:sp>
          <p:nvSpPr>
            <p:cNvPr id="288" name="Rectangle 287"/>
            <p:cNvSpPr/>
            <p:nvPr/>
          </p:nvSpPr>
          <p:spPr>
            <a:xfrm>
              <a:off x="2682199" y="3319032"/>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9" name="Rectangle 288"/>
            <p:cNvSpPr/>
            <p:nvPr/>
          </p:nvSpPr>
          <p:spPr>
            <a:xfrm>
              <a:off x="2682199" y="3861354"/>
              <a:ext cx="152400" cy="17685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0" name="Rectangle 289"/>
            <p:cNvSpPr/>
            <p:nvPr/>
          </p:nvSpPr>
          <p:spPr>
            <a:xfrm>
              <a:off x="2682199" y="4433320"/>
              <a:ext cx="152400" cy="17685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1" name="Rectangle 290"/>
            <p:cNvSpPr/>
            <p:nvPr/>
          </p:nvSpPr>
          <p:spPr>
            <a:xfrm>
              <a:off x="2682199" y="4986299"/>
              <a:ext cx="152400" cy="17685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93" name="Group 292"/>
          <p:cNvGrpSpPr/>
          <p:nvPr/>
        </p:nvGrpSpPr>
        <p:grpSpPr>
          <a:xfrm>
            <a:off x="3916587" y="2771615"/>
            <a:ext cx="89297" cy="1305983"/>
            <a:chOff x="4743832" y="3340154"/>
            <a:chExt cx="152400" cy="2228879"/>
          </a:xfrm>
        </p:grpSpPr>
        <p:grpSp>
          <p:nvGrpSpPr>
            <p:cNvPr id="294" name="Group 293"/>
            <p:cNvGrpSpPr/>
            <p:nvPr/>
          </p:nvGrpSpPr>
          <p:grpSpPr>
            <a:xfrm>
              <a:off x="4743832" y="3340154"/>
              <a:ext cx="152400" cy="1396159"/>
              <a:chOff x="2682199" y="3319032"/>
              <a:chExt cx="152400" cy="1396159"/>
            </a:xfrm>
          </p:grpSpPr>
          <p:sp>
            <p:nvSpPr>
              <p:cNvPr id="297" name="Rectangle 296"/>
              <p:cNvSpPr/>
              <p:nvPr/>
            </p:nvSpPr>
            <p:spPr>
              <a:xfrm>
                <a:off x="2682199" y="3319032"/>
                <a:ext cx="152400" cy="17685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8" name="Rectangle 297"/>
              <p:cNvSpPr/>
              <p:nvPr/>
            </p:nvSpPr>
            <p:spPr>
              <a:xfrm>
                <a:off x="2682199" y="3716850"/>
                <a:ext cx="152400" cy="17685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9" name="Rectangle 298"/>
              <p:cNvSpPr/>
              <p:nvPr/>
            </p:nvSpPr>
            <p:spPr>
              <a:xfrm>
                <a:off x="2682199" y="4129864"/>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0" name="Rectangle 299"/>
              <p:cNvSpPr/>
              <p:nvPr/>
            </p:nvSpPr>
            <p:spPr>
              <a:xfrm>
                <a:off x="2682199" y="4538340"/>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295" name="Rectangle 294"/>
            <p:cNvSpPr/>
            <p:nvPr/>
          </p:nvSpPr>
          <p:spPr>
            <a:xfrm>
              <a:off x="4743832" y="4994364"/>
              <a:ext cx="152400" cy="176851"/>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6" name="Rectangle 295"/>
            <p:cNvSpPr/>
            <p:nvPr/>
          </p:nvSpPr>
          <p:spPr>
            <a:xfrm>
              <a:off x="4743832" y="5392182"/>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5" name="Rectangle 314"/>
          <p:cNvSpPr/>
          <p:nvPr/>
        </p:nvSpPr>
        <p:spPr>
          <a:xfrm>
            <a:off x="4186207" y="2591512"/>
            <a:ext cx="1511097" cy="216032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1" name="Rectangle 300"/>
          <p:cNvSpPr/>
          <p:nvPr/>
        </p:nvSpPr>
        <p:spPr>
          <a:xfrm>
            <a:off x="2297554" y="2600774"/>
            <a:ext cx="1502309" cy="2142883"/>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6" name="Rectangle 315"/>
          <p:cNvSpPr/>
          <p:nvPr/>
        </p:nvSpPr>
        <p:spPr>
          <a:xfrm>
            <a:off x="6050163" y="2613509"/>
            <a:ext cx="1495132" cy="215363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7" name="Rectangle 316"/>
          <p:cNvSpPr/>
          <p:nvPr/>
        </p:nvSpPr>
        <p:spPr>
          <a:xfrm>
            <a:off x="7926889" y="2619907"/>
            <a:ext cx="1501020" cy="2138972"/>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26" name="Group 325"/>
          <p:cNvGrpSpPr/>
          <p:nvPr/>
        </p:nvGrpSpPr>
        <p:grpSpPr>
          <a:xfrm>
            <a:off x="10044389" y="3889357"/>
            <a:ext cx="593951" cy="106565"/>
            <a:chOff x="11652632" y="5034593"/>
            <a:chExt cx="1013676" cy="181871"/>
          </a:xfrm>
        </p:grpSpPr>
        <p:sp>
          <p:nvSpPr>
            <p:cNvPr id="327" name="Rectangle 326"/>
            <p:cNvSpPr/>
            <p:nvPr/>
          </p:nvSpPr>
          <p:spPr>
            <a:xfrm>
              <a:off x="11652632" y="5034593"/>
              <a:ext cx="1013676" cy="1818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8" name="Rectangle 327"/>
            <p:cNvSpPr/>
            <p:nvPr/>
          </p:nvSpPr>
          <p:spPr>
            <a:xfrm>
              <a:off x="12513908" y="5037046"/>
              <a:ext cx="152400" cy="176851"/>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9" name="Rectangle 328"/>
            <p:cNvSpPr/>
            <p:nvPr/>
          </p:nvSpPr>
          <p:spPr>
            <a:xfrm>
              <a:off x="12361508" y="5039613"/>
              <a:ext cx="152400" cy="176851"/>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0" name="Rectangle 329"/>
            <p:cNvSpPr/>
            <p:nvPr/>
          </p:nvSpPr>
          <p:spPr>
            <a:xfrm>
              <a:off x="12209108" y="5037046"/>
              <a:ext cx="152400" cy="17685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2" name="Group 301"/>
          <p:cNvGrpSpPr/>
          <p:nvPr/>
        </p:nvGrpSpPr>
        <p:grpSpPr>
          <a:xfrm>
            <a:off x="5881862" y="2890473"/>
            <a:ext cx="89297" cy="1072887"/>
            <a:chOff x="4743832" y="3737972"/>
            <a:chExt cx="152400" cy="1831061"/>
          </a:xfrm>
        </p:grpSpPr>
        <p:grpSp>
          <p:nvGrpSpPr>
            <p:cNvPr id="303" name="Group 302"/>
            <p:cNvGrpSpPr/>
            <p:nvPr/>
          </p:nvGrpSpPr>
          <p:grpSpPr>
            <a:xfrm>
              <a:off x="4743832" y="3737972"/>
              <a:ext cx="152400" cy="589865"/>
              <a:chOff x="2682199" y="3716850"/>
              <a:chExt cx="152400" cy="589865"/>
            </a:xfrm>
          </p:grpSpPr>
          <p:sp>
            <p:nvSpPr>
              <p:cNvPr id="306" name="Rectangle 305"/>
              <p:cNvSpPr/>
              <p:nvPr/>
            </p:nvSpPr>
            <p:spPr>
              <a:xfrm>
                <a:off x="2682199" y="3716850"/>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7" name="Rectangle 306"/>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04" name="Rectangle 303"/>
            <p:cNvSpPr/>
            <p:nvPr/>
          </p:nvSpPr>
          <p:spPr>
            <a:xfrm>
              <a:off x="4743832" y="4994364"/>
              <a:ext cx="152400" cy="17685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5" name="Rectangle 304"/>
            <p:cNvSpPr/>
            <p:nvPr/>
          </p:nvSpPr>
          <p:spPr>
            <a:xfrm>
              <a:off x="4743832" y="5392182"/>
              <a:ext cx="152400" cy="176851"/>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8" name="Group 307"/>
          <p:cNvGrpSpPr/>
          <p:nvPr/>
        </p:nvGrpSpPr>
        <p:grpSpPr>
          <a:xfrm>
            <a:off x="7699561" y="2860179"/>
            <a:ext cx="89297" cy="1305983"/>
            <a:chOff x="4743832" y="3340154"/>
            <a:chExt cx="152400" cy="2228879"/>
          </a:xfrm>
        </p:grpSpPr>
        <p:grpSp>
          <p:nvGrpSpPr>
            <p:cNvPr id="309" name="Group 308"/>
            <p:cNvGrpSpPr/>
            <p:nvPr/>
          </p:nvGrpSpPr>
          <p:grpSpPr>
            <a:xfrm>
              <a:off x="4743832" y="3340154"/>
              <a:ext cx="152400" cy="987683"/>
              <a:chOff x="2682199" y="3319032"/>
              <a:chExt cx="152400" cy="987683"/>
            </a:xfrm>
          </p:grpSpPr>
          <p:sp>
            <p:nvSpPr>
              <p:cNvPr id="312" name="Rectangle 311"/>
              <p:cNvSpPr/>
              <p:nvPr/>
            </p:nvSpPr>
            <p:spPr>
              <a:xfrm>
                <a:off x="2682199" y="3319032"/>
                <a:ext cx="152400" cy="176851"/>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3" name="Rectangle 312"/>
              <p:cNvSpPr/>
              <p:nvPr/>
            </p:nvSpPr>
            <p:spPr>
              <a:xfrm>
                <a:off x="2682199" y="3716850"/>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4" name="Rectangle 313"/>
              <p:cNvSpPr/>
              <p:nvPr/>
            </p:nvSpPr>
            <p:spPr>
              <a:xfrm>
                <a:off x="2682199" y="4129864"/>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0" name="Rectangle 309"/>
            <p:cNvSpPr/>
            <p:nvPr/>
          </p:nvSpPr>
          <p:spPr>
            <a:xfrm>
              <a:off x="4743832" y="4994364"/>
              <a:ext cx="152400" cy="1768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1" name="Rectangle 310"/>
            <p:cNvSpPr/>
            <p:nvPr/>
          </p:nvSpPr>
          <p:spPr>
            <a:xfrm>
              <a:off x="4743832" y="5392182"/>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Tree>
    <p:extLst>
      <p:ext uri="{BB962C8B-B14F-4D97-AF65-F5344CB8AC3E}">
        <p14:creationId xmlns:p14="http://schemas.microsoft.com/office/powerpoint/2010/main" val="192180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078 -0.00047 L 0.05365 -0.00047 " pathEditMode="relative" rAng="0" ptsTypes="AA">
                                      <p:cBhvr>
                                        <p:cTn id="8" dur="2000" fill="hold"/>
                                        <p:tgtEl>
                                          <p:spTgt spid="331"/>
                                        </p:tgtEl>
                                        <p:attrNameLst>
                                          <p:attrName>ppt_x</p:attrName>
                                          <p:attrName>ppt_y</p:attrName>
                                        </p:attrNameLst>
                                      </p:cBhvr>
                                      <p:rCtr x="2721" y="0"/>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82"/>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283"/>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284"/>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285"/>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2.5E-6 2.22222E-6 C 0.00456 0.00741 0.00925 0.01504 0.02123 0.01852 C 0.03295 0.02222 0.05183 0.02153 0.07123 0.02083 " pathEditMode="relative" rAng="0" ptsTypes="AAA">
                                      <p:cBhvr>
                                        <p:cTn id="23" dur="1000" fill="hold"/>
                                        <p:tgtEl>
                                          <p:spTgt spid="283"/>
                                        </p:tgtEl>
                                        <p:attrNameLst>
                                          <p:attrName>ppt_x</p:attrName>
                                          <p:attrName>ppt_y</p:attrName>
                                        </p:attrNameLst>
                                      </p:cBhvr>
                                      <p:rCtr x="3555" y="1065"/>
                                    </p:animMotion>
                                  </p:childTnLst>
                                  <p:subTnLst>
                                    <p:set>
                                      <p:cBhvr override="childStyle">
                                        <p:cTn dur="1" fill="hold" display="0" masterRel="nextClick" afterEffect="1"/>
                                        <p:tgtEl>
                                          <p:spTgt spid="283"/>
                                        </p:tgtEl>
                                        <p:attrNameLst>
                                          <p:attrName>style.visibility</p:attrName>
                                        </p:attrNameLst>
                                      </p:cBhvr>
                                      <p:to>
                                        <p:strVal val="hidden"/>
                                      </p:to>
                                    </p:set>
                                  </p:subTnLst>
                                </p:cTn>
                              </p:par>
                              <p:par>
                                <p:cTn id="24" presetID="0" presetClass="path" presetSubtype="0" accel="50000" decel="50000" fill="hold" grpId="0" nodeType="withEffect">
                                  <p:stCondLst>
                                    <p:cond delay="0"/>
                                  </p:stCondLst>
                                  <p:childTnLst>
                                    <p:animMotion origin="layout" path="M -6.25E-7 2.22222E-6 C 0.00404 0.02338 0.00846 0.04722 0.02162 0.05879 C 0.03451 0.07083 0.05612 0.07037 0.07826 0.07037 " pathEditMode="relative" rAng="0" ptsTypes="AAA">
                                      <p:cBhvr>
                                        <p:cTn id="25" dur="1000" fill="hold"/>
                                        <p:tgtEl>
                                          <p:spTgt spid="284"/>
                                        </p:tgtEl>
                                        <p:attrNameLst>
                                          <p:attrName>ppt_x</p:attrName>
                                          <p:attrName>ppt_y</p:attrName>
                                        </p:attrNameLst>
                                      </p:cBhvr>
                                      <p:rCtr x="3906" y="3519"/>
                                    </p:animMotion>
                                  </p:childTnLst>
                                  <p:subTnLst>
                                    <p:set>
                                      <p:cBhvr override="childStyle">
                                        <p:cTn dur="1" fill="hold" display="0" masterRel="nextClick" afterEffect="1"/>
                                        <p:tgtEl>
                                          <p:spTgt spid="284"/>
                                        </p:tgtEl>
                                        <p:attrNameLst>
                                          <p:attrName>style.visibility</p:attrName>
                                        </p:attrNameLst>
                                      </p:cBhvr>
                                      <p:to>
                                        <p:strVal val="hidden"/>
                                      </p:to>
                                    </p:set>
                                  </p:subTnLst>
                                </p:cTn>
                              </p:par>
                              <p:par>
                                <p:cTn id="26" presetID="0" presetClass="path" presetSubtype="0" accel="50000" decel="50000" fill="hold" grpId="0" nodeType="withEffect">
                                  <p:stCondLst>
                                    <p:cond delay="0"/>
                                  </p:stCondLst>
                                  <p:childTnLst>
                                    <p:animMotion origin="layout" path="M 0.00364 -0.00023 C 0.00521 0.03889 0.00703 0.07801 0.0207 0.09791 C 0.0345 0.11782 0.06029 0.11805 0.08633 0.11852 " pathEditMode="relative" rAng="0" ptsTypes="AAA">
                                      <p:cBhvr>
                                        <p:cTn id="27" dur="1000" fill="hold"/>
                                        <p:tgtEl>
                                          <p:spTgt spid="285"/>
                                        </p:tgtEl>
                                        <p:attrNameLst>
                                          <p:attrName>ppt_x</p:attrName>
                                          <p:attrName>ppt_y</p:attrName>
                                        </p:attrNameLst>
                                      </p:cBhvr>
                                      <p:rCtr x="4128" y="5926"/>
                                    </p:animMotion>
                                  </p:childTnLst>
                                  <p:subTnLst>
                                    <p:set>
                                      <p:cBhvr override="childStyle">
                                        <p:cTn dur="1" fill="hold" display="0" masterRel="nextClick" afterEffect="1"/>
                                        <p:tgtEl>
                                          <p:spTgt spid="285"/>
                                        </p:tgtEl>
                                        <p:attrNameLst>
                                          <p:attrName>style.visibility</p:attrName>
                                        </p:attrNameLst>
                                      </p:cBhvr>
                                      <p:to>
                                        <p:strVal val="hidden"/>
                                      </p:to>
                                    </p:set>
                                  </p:subTnLst>
                                </p:cTn>
                              </p:par>
                              <p:par>
                                <p:cTn id="28" presetID="0" presetClass="path" presetSubtype="0" accel="50000" decel="50000" fill="hold" grpId="0" nodeType="withEffect">
                                  <p:stCondLst>
                                    <p:cond delay="0"/>
                                  </p:stCondLst>
                                  <p:childTnLst>
                                    <p:animMotion origin="layout" path="M 0.0108 -0.00023 C 0.00976 0.05903 0.00911 0.11875 0.02265 0.14676 C 0.03607 0.17523 0.06419 0.17176 0.09258 0.16852 " pathEditMode="relative" rAng="0" ptsTypes="AAA">
                                      <p:cBhvr>
                                        <p:cTn id="29" dur="1000" fill="hold"/>
                                        <p:tgtEl>
                                          <p:spTgt spid="286"/>
                                        </p:tgtEl>
                                        <p:attrNameLst>
                                          <p:attrName>ppt_x</p:attrName>
                                          <p:attrName>ppt_y</p:attrName>
                                        </p:attrNameLst>
                                      </p:cBhvr>
                                      <p:rCtr x="4062" y="8542"/>
                                    </p:animMotion>
                                  </p:childTnLst>
                                  <p:subTnLst>
                                    <p:set>
                                      <p:cBhvr override="childStyle">
                                        <p:cTn dur="1" fill="hold" display="0" masterRel="nextClick" afterEffect="1"/>
                                        <p:tgtEl>
                                          <p:spTgt spid="28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0.00046 L 0.13307 0.00069 " pathEditMode="relative" rAng="0" ptsTypes="AA">
                                      <p:cBhvr>
                                        <p:cTn id="37" dur="1000" fill="hold"/>
                                        <p:tgtEl>
                                          <p:spTgt spid="287"/>
                                        </p:tgtEl>
                                        <p:attrNameLst>
                                          <p:attrName>ppt_x</p:attrName>
                                          <p:attrName>ppt_y</p:attrName>
                                        </p:attrNameLst>
                                      </p:cBhvr>
                                      <p:rCtr x="6654" y="46"/>
                                    </p:animMotion>
                                  </p:childTnLst>
                                  <p:subTnLst>
                                    <p:set>
                                      <p:cBhvr override="childStyle">
                                        <p:cTn dur="1" fill="hold" display="0" masterRel="nextClick" afterEffect="1"/>
                                        <p:tgtEl>
                                          <p:spTgt spid="287"/>
                                        </p:tgtEl>
                                        <p:attrNameLst>
                                          <p:attrName>style.visibility</p:attrName>
                                        </p:attrNameLst>
                                      </p:cBhvr>
                                      <p:to>
                                        <p:strVal val="hidden"/>
                                      </p:to>
                                    </p:set>
                                  </p:subTnLst>
                                </p:cTn>
                              </p:par>
                              <p:par>
                                <p:cTn id="38" presetID="10" presetClass="entr" presetSubtype="0" fill="hold" grpId="0" nodeType="withEffect">
                                  <p:stCondLst>
                                    <p:cond delay="0"/>
                                  </p:stCondLst>
                                  <p:childTnLst>
                                    <p:set>
                                      <p:cBhvr>
                                        <p:cTn id="39" dur="1" fill="hold">
                                          <p:stCondLst>
                                            <p:cond delay="0"/>
                                          </p:stCondLst>
                                        </p:cTn>
                                        <p:tgtEl>
                                          <p:spTgt spid="301"/>
                                        </p:tgtEl>
                                        <p:attrNameLst>
                                          <p:attrName>style.visibility</p:attrName>
                                        </p:attrNameLst>
                                      </p:cBhvr>
                                      <p:to>
                                        <p:strVal val="visible"/>
                                      </p:to>
                                    </p:set>
                                    <p:animEffect transition="in" filter="fade">
                                      <p:cBhvr>
                                        <p:cTn id="40" dur="500"/>
                                        <p:tgtEl>
                                          <p:spTgt spid="301"/>
                                        </p:tgtEl>
                                      </p:cBhvr>
                                    </p:animEffect>
                                  </p:childTnLst>
                                </p:cTn>
                              </p:par>
                            </p:childTnLst>
                          </p:cTn>
                        </p:par>
                        <p:par>
                          <p:cTn id="41" fill="hold">
                            <p:stCondLst>
                              <p:cond delay="1000"/>
                            </p:stCondLst>
                            <p:childTnLst>
                              <p:par>
                                <p:cTn id="42" presetID="10" presetClass="exit" presetSubtype="0" fill="hold" grpId="1" nodeType="afterEffect">
                                  <p:stCondLst>
                                    <p:cond delay="0"/>
                                  </p:stCondLst>
                                  <p:childTnLst>
                                    <p:animEffect transition="out" filter="fade">
                                      <p:cBhvr>
                                        <p:cTn id="43" dur="500"/>
                                        <p:tgtEl>
                                          <p:spTgt spid="301"/>
                                        </p:tgtEl>
                                      </p:cBhvr>
                                    </p:animEffect>
                                    <p:set>
                                      <p:cBhvr>
                                        <p:cTn id="44" dur="1" fill="hold">
                                          <p:stCondLst>
                                            <p:cond delay="499"/>
                                          </p:stCondLst>
                                        </p:cTn>
                                        <p:tgtEl>
                                          <p:spTgt spid="30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500"/>
                                        <p:tgtEl>
                                          <p:spTgt spid="315"/>
                                        </p:tgtEl>
                                      </p:cBhvr>
                                    </p:animEffect>
                                  </p:childTnLst>
                                </p:cTn>
                              </p:par>
                              <p:par>
                                <p:cTn id="54" presetID="0" presetClass="path" presetSubtype="0" accel="50000" decel="50000" fill="hold" nodeType="withEffect">
                                  <p:stCondLst>
                                    <p:cond delay="0"/>
                                  </p:stCondLst>
                                  <p:childTnLst>
                                    <p:animMotion origin="layout" path="M 2.08333E-7 4.44444E-6 L 0.16315 0.00046 " pathEditMode="relative" rAng="0" ptsTypes="AA">
                                      <p:cBhvr>
                                        <p:cTn id="55" dur="1000" fill="hold"/>
                                        <p:tgtEl>
                                          <p:spTgt spid="293"/>
                                        </p:tgtEl>
                                        <p:attrNameLst>
                                          <p:attrName>ppt_x</p:attrName>
                                          <p:attrName>ppt_y</p:attrName>
                                        </p:attrNameLst>
                                      </p:cBhvr>
                                      <p:rCtr x="8151" y="23"/>
                                    </p:animMotion>
                                  </p:childTnLst>
                                </p:cTn>
                              </p:par>
                            </p:childTnLst>
                          </p:cTn>
                        </p:par>
                        <p:par>
                          <p:cTn id="56" fill="hold">
                            <p:stCondLst>
                              <p:cond delay="1000"/>
                            </p:stCondLst>
                            <p:childTnLst>
                              <p:par>
                                <p:cTn id="57" presetID="10" presetClass="exit" presetSubtype="0" fill="hold" grpId="1" nodeType="afterEffect">
                                  <p:stCondLst>
                                    <p:cond delay="0"/>
                                  </p:stCondLst>
                                  <p:childTnLst>
                                    <p:animEffect transition="out" filter="fade">
                                      <p:cBhvr>
                                        <p:cTn id="58" dur="500"/>
                                        <p:tgtEl>
                                          <p:spTgt spid="315"/>
                                        </p:tgtEl>
                                      </p:cBhvr>
                                    </p:animEffect>
                                    <p:set>
                                      <p:cBhvr>
                                        <p:cTn id="59" dur="1" fill="hold">
                                          <p:stCondLst>
                                            <p:cond delay="499"/>
                                          </p:stCondLst>
                                        </p:cTn>
                                        <p:tgtEl>
                                          <p:spTgt spid="31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3"/>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0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16"/>
                                        </p:tgtEl>
                                        <p:attrNameLst>
                                          <p:attrName>style.visibility</p:attrName>
                                        </p:attrNameLst>
                                      </p:cBhvr>
                                      <p:to>
                                        <p:strVal val="visible"/>
                                      </p:to>
                                    </p:set>
                                    <p:animEffect transition="in" filter="fade">
                                      <p:cBhvr>
                                        <p:cTn id="68" dur="500"/>
                                        <p:tgtEl>
                                          <p:spTgt spid="316"/>
                                        </p:tgtEl>
                                      </p:cBhvr>
                                    </p:animEffect>
                                  </p:childTnLst>
                                </p:cTn>
                              </p:par>
                              <p:par>
                                <p:cTn id="69" presetID="0" presetClass="path" presetSubtype="0" accel="50000" decel="50000" fill="hold" nodeType="withEffect">
                                  <p:stCondLst>
                                    <p:cond delay="0"/>
                                  </p:stCondLst>
                                  <p:childTnLst>
                                    <p:animMotion origin="layout" path="M 0.00195 1.48148E-6 L 0.15065 -0.00787 " pathEditMode="relative" rAng="0" ptsTypes="AA">
                                      <p:cBhvr>
                                        <p:cTn id="70" dur="1000" fill="hold"/>
                                        <p:tgtEl>
                                          <p:spTgt spid="302"/>
                                        </p:tgtEl>
                                        <p:attrNameLst>
                                          <p:attrName>ppt_x</p:attrName>
                                          <p:attrName>ppt_y</p:attrName>
                                        </p:attrNameLst>
                                      </p:cBhvr>
                                      <p:rCtr x="7435" y="-394"/>
                                    </p:animMotion>
                                  </p:childTnLst>
                                </p:cTn>
                              </p:par>
                            </p:childTnLst>
                          </p:cTn>
                        </p:par>
                        <p:par>
                          <p:cTn id="71" fill="hold">
                            <p:stCondLst>
                              <p:cond delay="1000"/>
                            </p:stCondLst>
                            <p:childTnLst>
                              <p:par>
                                <p:cTn id="72" presetID="10" presetClass="exit" presetSubtype="0" fill="hold" grpId="1" nodeType="afterEffect">
                                  <p:stCondLst>
                                    <p:cond delay="0"/>
                                  </p:stCondLst>
                                  <p:childTnLst>
                                    <p:animEffect transition="out" filter="fade">
                                      <p:cBhvr>
                                        <p:cTn id="73" dur="500"/>
                                        <p:tgtEl>
                                          <p:spTgt spid="316"/>
                                        </p:tgtEl>
                                      </p:cBhvr>
                                    </p:animEffect>
                                    <p:set>
                                      <p:cBhvr>
                                        <p:cTn id="74" dur="1" fill="hold">
                                          <p:stCondLst>
                                            <p:cond delay="499"/>
                                          </p:stCondLst>
                                        </p:cTn>
                                        <p:tgtEl>
                                          <p:spTgt spid="31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30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0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7"/>
                                        </p:tgtEl>
                                        <p:attrNameLst>
                                          <p:attrName>style.visibility</p:attrName>
                                        </p:attrNameLst>
                                      </p:cBhvr>
                                      <p:to>
                                        <p:strVal val="visible"/>
                                      </p:to>
                                    </p:set>
                                    <p:animEffect transition="in" filter="fade">
                                      <p:cBhvr>
                                        <p:cTn id="83" dur="500"/>
                                        <p:tgtEl>
                                          <p:spTgt spid="317"/>
                                        </p:tgtEl>
                                      </p:cBhvr>
                                    </p:animEffect>
                                  </p:childTnLst>
                                </p:cTn>
                              </p:par>
                              <p:par>
                                <p:cTn id="84" presetID="0" presetClass="path" presetSubtype="0" accel="50000" decel="50000" fill="hold" nodeType="withEffect">
                                  <p:stCondLst>
                                    <p:cond delay="0"/>
                                  </p:stCondLst>
                                  <p:childTnLst>
                                    <p:animMotion origin="layout" path="M 3.75E-6 1.48148E-6 L 0.1582 0.00301 " pathEditMode="relative" rAng="0" ptsTypes="AA">
                                      <p:cBhvr>
                                        <p:cTn id="85" dur="1000" fill="hold"/>
                                        <p:tgtEl>
                                          <p:spTgt spid="308"/>
                                        </p:tgtEl>
                                        <p:attrNameLst>
                                          <p:attrName>ppt_x</p:attrName>
                                          <p:attrName>ppt_y</p:attrName>
                                        </p:attrNameLst>
                                      </p:cBhvr>
                                      <p:rCtr x="7904" y="139"/>
                                    </p:animMotion>
                                  </p:childTnLst>
                                </p:cTn>
                              </p:par>
                            </p:childTnLst>
                          </p:cTn>
                        </p:par>
                        <p:par>
                          <p:cTn id="86" fill="hold">
                            <p:stCondLst>
                              <p:cond delay="1000"/>
                            </p:stCondLst>
                            <p:childTnLst>
                              <p:par>
                                <p:cTn id="87" presetID="10" presetClass="exit" presetSubtype="0" fill="hold" grpId="1" nodeType="afterEffect">
                                  <p:stCondLst>
                                    <p:cond delay="0"/>
                                  </p:stCondLst>
                                  <p:childTnLst>
                                    <p:animEffect transition="out" filter="fade">
                                      <p:cBhvr>
                                        <p:cTn id="88" dur="500"/>
                                        <p:tgtEl>
                                          <p:spTgt spid="317"/>
                                        </p:tgtEl>
                                      </p:cBhvr>
                                    </p:animEffect>
                                    <p:set>
                                      <p:cBhvr>
                                        <p:cTn id="89" dur="1" fill="hold">
                                          <p:stCondLst>
                                            <p:cond delay="499"/>
                                          </p:stCondLst>
                                        </p:cTn>
                                        <p:tgtEl>
                                          <p:spTgt spid="31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08"/>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3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22"/>
                                        </p:tgtEl>
                                        <p:attrNameLst>
                                          <p:attrName>style.visibility</p:attrName>
                                        </p:attrNameLst>
                                      </p:cBhvr>
                                      <p:to>
                                        <p:strVal val="visible"/>
                                      </p:to>
                                    </p:set>
                                  </p:childTnLst>
                                </p:cTn>
                              </p:par>
                              <p:par>
                                <p:cTn id="98" presetID="1" presetClass="entr" presetSubtype="0" fill="hold" grpId="1" nodeType="withEffect">
                                  <p:stCondLst>
                                    <p:cond delay="0"/>
                                  </p:stCondLst>
                                  <p:childTnLst>
                                    <p:set>
                                      <p:cBhvr>
                                        <p:cTn id="99" dur="1" fill="hold">
                                          <p:stCondLst>
                                            <p:cond delay="0"/>
                                          </p:stCondLst>
                                        </p:cTn>
                                        <p:tgtEl>
                                          <p:spTgt spid="323"/>
                                        </p:tgtEl>
                                        <p:attrNameLst>
                                          <p:attrName>style.visibility</p:attrName>
                                        </p:attrNameLst>
                                      </p:cBhvr>
                                      <p:to>
                                        <p:strVal val="visible"/>
                                      </p:to>
                                    </p:set>
                                  </p:childTnLst>
                                </p:cTn>
                              </p:par>
                              <p:par>
                                <p:cTn id="100" presetID="1" presetClass="entr" presetSubtype="0" fill="hold" grpId="1" nodeType="withEffect">
                                  <p:stCondLst>
                                    <p:cond delay="0"/>
                                  </p:stCondLst>
                                  <p:childTnLst>
                                    <p:set>
                                      <p:cBhvr>
                                        <p:cTn id="101" dur="1" fill="hold">
                                          <p:stCondLst>
                                            <p:cond delay="0"/>
                                          </p:stCondLst>
                                        </p:cTn>
                                        <p:tgtEl>
                                          <p:spTgt spid="324"/>
                                        </p:tgtEl>
                                        <p:attrNameLst>
                                          <p:attrName>style.visibility</p:attrName>
                                        </p:attrNameLst>
                                      </p:cBhvr>
                                      <p:to>
                                        <p:strVal val="visible"/>
                                      </p:to>
                                    </p:set>
                                  </p:childTnLst>
                                </p:cTn>
                              </p:par>
                              <p:par>
                                <p:cTn id="102" presetID="1" presetClass="entr" presetSubtype="0" fill="hold" grpId="1" nodeType="withEffect">
                                  <p:stCondLst>
                                    <p:cond delay="0"/>
                                  </p:stCondLst>
                                  <p:childTnLst>
                                    <p:set>
                                      <p:cBhvr>
                                        <p:cTn id="103" dur="1" fill="hold">
                                          <p:stCondLst>
                                            <p:cond delay="0"/>
                                          </p:stCondLst>
                                        </p:cTn>
                                        <p:tgtEl>
                                          <p:spTgt spid="325"/>
                                        </p:tgtEl>
                                        <p:attrNameLst>
                                          <p:attrName>style.visibility</p:attrName>
                                        </p:attrNameLst>
                                      </p:cBhvr>
                                      <p:to>
                                        <p:strVal val="visible"/>
                                      </p:to>
                                    </p:set>
                                  </p:childTnLst>
                                </p:cTn>
                              </p:par>
                              <p:par>
                                <p:cTn id="104" presetID="0" presetClass="path" presetSubtype="0" accel="50000" decel="50000" fill="hold" grpId="0" nodeType="withEffect">
                                  <p:stCondLst>
                                    <p:cond delay="0"/>
                                  </p:stCondLst>
                                  <p:childTnLst>
                                    <p:animMotion origin="layout" path="M -0.00065 0.00069 C 0.00377 0.02963 0.00833 0.05926 0.02148 0.07708 C 0.03489 0.09537 0.05664 0.10162 0.07864 0.10833 " pathEditMode="relative" rAng="0" ptsTypes="AAA">
                                      <p:cBhvr>
                                        <p:cTn id="105" dur="2000" fill="hold"/>
                                        <p:tgtEl>
                                          <p:spTgt spid="323"/>
                                        </p:tgtEl>
                                        <p:attrNameLst>
                                          <p:attrName>ppt_x</p:attrName>
                                          <p:attrName>ppt_y</p:attrName>
                                        </p:attrNameLst>
                                      </p:cBhvr>
                                      <p:rCtr x="3958" y="5370"/>
                                    </p:animMotion>
                                  </p:childTnLst>
                                </p:cTn>
                              </p:par>
                              <p:par>
                                <p:cTn id="106" presetID="0" presetClass="path" presetSubtype="0" accel="50000" decel="50000" fill="hold" grpId="0" nodeType="withEffect">
                                  <p:stCondLst>
                                    <p:cond delay="0"/>
                                  </p:stCondLst>
                                  <p:childTnLst>
                                    <p:animMotion origin="layout" path="M -0.00039 -0.0007 C 0.00169 0.02338 0.00403 0.04791 0.01549 0.06041 C 0.02708 0.07291 0.04791 0.07361 0.06875 0.07453 " pathEditMode="relative" rAng="0" ptsTypes="AAA">
                                      <p:cBhvr>
                                        <p:cTn id="107" dur="2000" fill="hold"/>
                                        <p:tgtEl>
                                          <p:spTgt spid="324"/>
                                        </p:tgtEl>
                                        <p:attrNameLst>
                                          <p:attrName>ppt_x</p:attrName>
                                          <p:attrName>ppt_y</p:attrName>
                                        </p:attrNameLst>
                                      </p:cBhvr>
                                      <p:rCtr x="3451" y="3750"/>
                                    </p:animMotion>
                                  </p:childTnLst>
                                </p:cTn>
                              </p:par>
                              <p:par>
                                <p:cTn id="108" presetID="0" presetClass="path" presetSubtype="0" accel="50000" decel="50000" fill="hold" grpId="0" nodeType="withEffect">
                                  <p:stCondLst>
                                    <p:cond delay="0"/>
                                  </p:stCondLst>
                                  <p:childTnLst>
                                    <p:animMotion origin="layout" path="M -0.00013 0.00278 C 0.00065 0.01713 0.00169 0.03148 0.01106 0.03889 C 0.0207 0.04607 0.03841 0.0456 0.05625 0.0456 " pathEditMode="relative" rAng="0" ptsTypes="AAA">
                                      <p:cBhvr>
                                        <p:cTn id="109" dur="2000" fill="hold"/>
                                        <p:tgtEl>
                                          <p:spTgt spid="325"/>
                                        </p:tgtEl>
                                        <p:attrNameLst>
                                          <p:attrName>ppt_x</p:attrName>
                                          <p:attrName>ppt_y</p:attrName>
                                        </p:attrNameLst>
                                      </p:cBhvr>
                                      <p:rCtr x="2812" y="2130"/>
                                    </p:animMotion>
                                  </p:childTnLst>
                                </p:cTn>
                              </p:par>
                            </p:childTnLst>
                          </p:cTn>
                        </p:par>
                        <p:par>
                          <p:cTn id="110" fill="hold">
                            <p:stCondLst>
                              <p:cond delay="2000"/>
                            </p:stCondLst>
                            <p:childTnLst>
                              <p:par>
                                <p:cTn id="111" presetID="1" presetClass="exit" presetSubtype="0" fill="hold" grpId="2" nodeType="afterEffect">
                                  <p:stCondLst>
                                    <p:cond delay="0"/>
                                  </p:stCondLst>
                                  <p:childTnLst>
                                    <p:set>
                                      <p:cBhvr>
                                        <p:cTn id="112" dur="1" fill="hold">
                                          <p:stCondLst>
                                            <p:cond delay="0"/>
                                          </p:stCondLst>
                                        </p:cTn>
                                        <p:tgtEl>
                                          <p:spTgt spid="323"/>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324"/>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32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22"/>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326"/>
                                        </p:tgtEl>
                                        <p:attrNameLst>
                                          <p:attrName>style.visibility</p:attrName>
                                        </p:attrNameLst>
                                      </p:cBhvr>
                                      <p:to>
                                        <p:strVal val="visible"/>
                                      </p:to>
                                    </p:set>
                                  </p:childTnLst>
                                </p:cTn>
                              </p:par>
                              <p:par>
                                <p:cTn id="121" presetID="0" presetClass="path" presetSubtype="0" accel="50000" decel="50000" fill="hold" nodeType="withEffect">
                                  <p:stCondLst>
                                    <p:cond delay="0"/>
                                  </p:stCondLst>
                                  <p:childTnLst>
                                    <p:animMotion origin="layout" path="M -0.00013 -0.00046 L 0.14661 0.00208 " pathEditMode="relative" rAng="0" ptsTypes="AA">
                                      <p:cBhvr>
                                        <p:cTn id="122" dur="2000" fill="hold"/>
                                        <p:tgtEl>
                                          <p:spTgt spid="326"/>
                                        </p:tgtEl>
                                        <p:attrNameLst>
                                          <p:attrName>ppt_x</p:attrName>
                                          <p:attrName>ppt_y</p:attrName>
                                        </p:attrNameLst>
                                      </p:cBhvr>
                                      <p:rCtr x="73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25" grpId="1" animBg="1"/>
      <p:bldP spid="325" grpId="2" animBg="1"/>
      <p:bldP spid="282" grpId="0" animBg="1"/>
      <p:bldP spid="283" grpId="0" animBg="1"/>
      <p:bldP spid="283" grpId="1" animBg="1"/>
      <p:bldP spid="284" grpId="0" animBg="1"/>
      <p:bldP spid="284" grpId="1" animBg="1"/>
      <p:bldP spid="285" grpId="0" animBg="1"/>
      <p:bldP spid="285" grpId="1" animBg="1"/>
      <p:bldP spid="286" grpId="0" animBg="1"/>
      <p:bldP spid="286" grpId="1" animBg="1"/>
      <p:bldP spid="315" grpId="0" animBg="1"/>
      <p:bldP spid="315" grpId="1" animBg="1"/>
      <p:bldP spid="301" grpId="0" animBg="1"/>
      <p:bldP spid="301" grpId="1" animBg="1"/>
      <p:bldP spid="316" grpId="0" animBg="1"/>
      <p:bldP spid="316" grpId="1" animBg="1"/>
      <p:bldP spid="317" grpId="0" animBg="1"/>
      <p:bldP spid="3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5"/>
                </a:solidFill>
              </a:rPr>
              <a:t>Today, we will take a peek at the forefront of contemporary computer networking research</a:t>
            </a:r>
            <a:r>
              <a:rPr lang="is-IS" b="1" dirty="0">
                <a:solidFill>
                  <a:schemeClr val="accent5"/>
                </a:solidFill>
              </a:rPr>
              <a:t>…</a:t>
            </a:r>
            <a:endParaRPr lang="en-US" b="1" dirty="0">
              <a:solidFill>
                <a:schemeClr val="accent5"/>
              </a:solidFill>
            </a:endParaRPr>
          </a:p>
        </p:txBody>
      </p:sp>
      <p:sp>
        <p:nvSpPr>
          <p:cNvPr id="3" name="Content Placeholder 2"/>
          <p:cNvSpPr>
            <a:spLocks noGrp="1"/>
          </p:cNvSpPr>
          <p:nvPr>
            <p:ph idx="1"/>
          </p:nvPr>
        </p:nvSpPr>
        <p:spPr/>
        <p:txBody>
          <a:bodyPr/>
          <a:lstStyle/>
          <a:p>
            <a:r>
              <a:rPr lang="en-US" b="1" dirty="0"/>
              <a:t>An exciting journey</a:t>
            </a:r>
          </a:p>
          <a:p>
            <a:pPr lvl="1"/>
            <a:r>
              <a:rPr lang="en-US" dirty="0"/>
              <a:t>One of the hottest topic in today’s networking research</a:t>
            </a:r>
          </a:p>
          <a:p>
            <a:endParaRPr lang="en-US" dirty="0"/>
          </a:p>
          <a:p>
            <a:r>
              <a:rPr lang="en-US" b="1" dirty="0"/>
              <a:t>Yet, might be a little overwhelming</a:t>
            </a:r>
          </a:p>
          <a:p>
            <a:pPr lvl="1"/>
            <a:r>
              <a:rPr lang="en-US" dirty="0"/>
              <a:t>Don’t worry if you do not fully understand it</a:t>
            </a:r>
          </a:p>
          <a:p>
            <a:pPr lvl="1"/>
            <a:r>
              <a:rPr lang="en-US" dirty="0"/>
              <a:t>Raise your hand and ask questions</a:t>
            </a:r>
          </a:p>
        </p:txBody>
      </p:sp>
      <p:sp>
        <p:nvSpPr>
          <p:cNvPr id="4" name="Slide Number Placeholder 3"/>
          <p:cNvSpPr>
            <a:spLocks noGrp="1"/>
          </p:cNvSpPr>
          <p:nvPr>
            <p:ph type="sldNum" sz="quarter" idx="12"/>
          </p:nvPr>
        </p:nvSpPr>
        <p:spPr/>
        <p:txBody>
          <a:bodyPr/>
          <a:lstStyle/>
          <a:p>
            <a:fld id="{1C91BF9F-A6D6-9C44-9AC2-A799D1CC7BF8}" type="slidenum">
              <a:rPr lang="en-US" smtClean="0"/>
              <a:t>2</a:t>
            </a:fld>
            <a:endParaRPr lang="en-US"/>
          </a:p>
        </p:txBody>
      </p:sp>
    </p:spTree>
    <p:extLst>
      <p:ext uri="{BB962C8B-B14F-4D97-AF65-F5344CB8AC3E}">
        <p14:creationId xmlns:p14="http://schemas.microsoft.com/office/powerpoint/2010/main" val="1157409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2" y="25758"/>
            <a:ext cx="10515600" cy="1325563"/>
          </a:xfrm>
        </p:spPr>
        <p:txBody>
          <a:bodyPr>
            <a:noAutofit/>
          </a:bodyPr>
          <a:lstStyle/>
          <a:p>
            <a:r>
              <a:rPr lang="en-US" sz="5400" b="1" dirty="0"/>
              <a:t>Tofino 6.5Tb/s Switch  </a:t>
            </a:r>
            <a:br>
              <a:rPr lang="en-US" sz="5400" b="1" dirty="0"/>
            </a:br>
            <a:r>
              <a:rPr lang="en-US" sz="2800" dirty="0"/>
              <a:t>December 2016</a:t>
            </a:r>
            <a:endParaRPr lang="en-US" sz="4000" dirty="0"/>
          </a:p>
        </p:txBody>
      </p:sp>
      <p:sp>
        <p:nvSpPr>
          <p:cNvPr id="4" name="Slide Number Placeholder 3"/>
          <p:cNvSpPr>
            <a:spLocks noGrp="1"/>
          </p:cNvSpPr>
          <p:nvPr>
            <p:ph type="sldNum" sz="quarter" idx="12"/>
          </p:nvPr>
        </p:nvSpPr>
        <p:spPr/>
        <p:txBody>
          <a:bodyPr/>
          <a:lstStyle/>
          <a:p>
            <a:fld id="{7D98702C-BA5F-8D4B-B23D-DEB8E47CE420}" type="slidenum">
              <a:rPr lang="en-US" smtClean="0">
                <a:solidFill>
                  <a:prstClr val="black">
                    <a:tint val="75000"/>
                  </a:prstClr>
                </a:solidFill>
              </a:rPr>
              <a:pPr/>
              <a:t>20</a:t>
            </a:fld>
            <a:endParaRPr lang="en-US" dirty="0">
              <a:solidFill>
                <a:prstClr val="black">
                  <a:tint val="75000"/>
                </a:prst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532" t="2499" r="15011" b="12501"/>
          <a:stretch/>
        </p:blipFill>
        <p:spPr>
          <a:xfrm>
            <a:off x="3759200" y="1709696"/>
            <a:ext cx="4572000" cy="3454400"/>
          </a:xfrm>
          <a:prstGeom prst="rect">
            <a:avLst/>
          </a:prstGeom>
        </p:spPr>
      </p:pic>
      <p:sp>
        <p:nvSpPr>
          <p:cNvPr id="3" name="TextBox 2"/>
          <p:cNvSpPr txBox="1"/>
          <p:nvPr/>
        </p:nvSpPr>
        <p:spPr>
          <a:xfrm>
            <a:off x="2597076" y="5609036"/>
            <a:ext cx="6896248" cy="995209"/>
          </a:xfrm>
          <a:prstGeom prst="rect">
            <a:avLst/>
          </a:prstGeom>
          <a:noFill/>
        </p:spPr>
        <p:txBody>
          <a:bodyPr wrap="none" rtlCol="0">
            <a:spAutoFit/>
          </a:bodyPr>
          <a:lstStyle/>
          <a:p>
            <a:pPr algn="ctr"/>
            <a:r>
              <a:rPr lang="en-US" sz="3200" dirty="0">
                <a:solidFill>
                  <a:prstClr val="black"/>
                </a:solidFill>
              </a:rPr>
              <a:t>65 x 100GE (or 260 x 25GE)</a:t>
            </a:r>
          </a:p>
          <a:p>
            <a:pPr algn="ctr"/>
            <a:r>
              <a:rPr lang="en-US" sz="2667" dirty="0">
                <a:solidFill>
                  <a:prstClr val="black"/>
                </a:solidFill>
              </a:rPr>
              <a:t>Same power and cost as fixed-function switches.</a:t>
            </a:r>
          </a:p>
        </p:txBody>
      </p:sp>
    </p:spTree>
    <p:extLst>
      <p:ext uri="{BB962C8B-B14F-4D97-AF65-F5344CB8AC3E}">
        <p14:creationId xmlns:p14="http://schemas.microsoft.com/office/powerpoint/2010/main" val="7290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251" y="2374710"/>
            <a:ext cx="9894627" cy="859809"/>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72440" y="225519"/>
            <a:ext cx="10515600" cy="1325563"/>
          </a:xfrm>
        </p:spPr>
        <p:txBody>
          <a:bodyPr>
            <a:normAutofit/>
          </a:bodyPr>
          <a:lstStyle/>
          <a:p>
            <a:r>
              <a:rPr lang="en-US" sz="6000" b="1" dirty="0"/>
              <a:t>Outline</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a:t>Why programmability is happening now</a:t>
            </a:r>
          </a:p>
          <a:p>
            <a:pPr marL="514350" indent="-514350">
              <a:buFont typeface="+mj-lt"/>
              <a:buAutoNum type="arabicPeriod"/>
            </a:pPr>
            <a:r>
              <a:rPr lang="en-US" sz="4000" dirty="0"/>
              <a:t>How programmability is being used</a:t>
            </a:r>
          </a:p>
          <a:p>
            <a:pPr lvl="1"/>
            <a:r>
              <a:rPr lang="en-US" sz="3200" dirty="0">
                <a:solidFill>
                  <a:schemeClr val="accent5"/>
                </a:solidFill>
              </a:rPr>
              <a:t>Subtract features: Reducing complexity </a:t>
            </a:r>
          </a:p>
          <a:p>
            <a:pPr lvl="1"/>
            <a:r>
              <a:rPr lang="en-US" sz="3200" dirty="0">
                <a:solidFill>
                  <a:schemeClr val="accent5"/>
                </a:solidFill>
              </a:rPr>
              <a:t>Add proprietary features: Invent, differentiate, own</a:t>
            </a:r>
          </a:p>
          <a:p>
            <a:pPr lvl="1"/>
            <a:r>
              <a:rPr lang="en-US" sz="3200" dirty="0">
                <a:solidFill>
                  <a:schemeClr val="accent5"/>
                </a:solidFill>
              </a:rPr>
              <a:t>Silicon independence: Breaking a lock-in</a:t>
            </a:r>
          </a:p>
          <a:p>
            <a:pPr lvl="1"/>
            <a:r>
              <a:rPr lang="en-US" sz="3200" dirty="0">
                <a:solidFill>
                  <a:schemeClr val="accent5"/>
                </a:solidFill>
              </a:rPr>
              <a:t>Telemetry and measurement</a:t>
            </a:r>
          </a:p>
          <a:p>
            <a:pPr marL="514350" indent="-514350">
              <a:buFont typeface="+mj-lt"/>
              <a:buAutoNum type="arabicPeriod"/>
            </a:pPr>
            <a:r>
              <a:rPr lang="en-US" sz="4000" dirty="0"/>
              <a:t>Why programmability now from an ASIC technology viewpoint</a:t>
            </a:r>
          </a:p>
          <a:p>
            <a:pPr marL="971550" lvl="1" indent="-514350">
              <a:buFont typeface="+mj-lt"/>
              <a:buAutoNum type="arabicPeriod"/>
            </a:pPr>
            <a:endParaRPr lang="en-US" sz="3600" dirty="0"/>
          </a:p>
          <a:p>
            <a:pPr marL="971550" lvl="1" indent="-514350">
              <a:buFont typeface="+mj-lt"/>
              <a:buAutoNum type="arabicPeriod"/>
            </a:pPr>
            <a:endParaRPr lang="en-US" sz="3600" dirty="0"/>
          </a:p>
        </p:txBody>
      </p:sp>
    </p:spTree>
    <p:extLst>
      <p:ext uri="{BB962C8B-B14F-4D97-AF65-F5344CB8AC3E}">
        <p14:creationId xmlns:p14="http://schemas.microsoft.com/office/powerpoint/2010/main" val="2140074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prstClr val="black"/>
                </a:solidFill>
              </a:rPr>
              <a:t>     </a:t>
            </a:r>
            <a:r>
              <a:rPr lang="en-US" sz="5400" b="1" dirty="0">
                <a:solidFill>
                  <a:prstClr val="black"/>
                </a:solidFill>
              </a:rPr>
              <a:t>Reducing complexity</a:t>
            </a:r>
            <a:endParaRPr lang="en-US" b="1" dirty="0">
              <a:solidFill>
                <a:prstClr val="black"/>
              </a:solidFill>
            </a:endParaRPr>
          </a:p>
        </p:txBody>
      </p:sp>
      <p:sp>
        <p:nvSpPr>
          <p:cNvPr id="4" name="Oval 3"/>
          <p:cNvSpPr/>
          <p:nvPr/>
        </p:nvSpPr>
        <p:spPr>
          <a:xfrm>
            <a:off x="268750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a:solidFill>
                  <a:prstClr val="white"/>
                </a:solidFill>
              </a:rPr>
              <a:t>1</a:t>
            </a:r>
          </a:p>
        </p:txBody>
      </p:sp>
    </p:spTree>
    <p:extLst>
      <p:ext uri="{BB962C8B-B14F-4D97-AF65-F5344CB8AC3E}">
        <p14:creationId xmlns:p14="http://schemas.microsoft.com/office/powerpoint/2010/main" val="31627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45377" y="3069968"/>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Compiler</a:t>
            </a: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264160" y="-64136"/>
            <a:ext cx="10515600" cy="1325563"/>
          </a:xfrm>
        </p:spPr>
        <p:txBody>
          <a:bodyPr>
            <a:noAutofit/>
          </a:bodyPr>
          <a:lstStyle/>
          <a:p>
            <a:r>
              <a:rPr lang="en-US" sz="4800" b="1" dirty="0"/>
              <a:t>Reducing complexity</a:t>
            </a:r>
          </a:p>
        </p:txBody>
      </p:sp>
      <p:sp>
        <p:nvSpPr>
          <p:cNvPr id="13" name="TextBox 12"/>
          <p:cNvSpPr txBox="1"/>
          <p:nvPr/>
        </p:nvSpPr>
        <p:spPr>
          <a:xfrm>
            <a:off x="7292360" y="6173356"/>
            <a:ext cx="3820266" cy="578618"/>
          </a:xfrm>
          <a:prstGeom prst="rect">
            <a:avLst/>
          </a:prstGeom>
          <a:noFill/>
        </p:spPr>
        <p:txBody>
          <a:bodyPr wrap="none" lIns="85339" tIns="42671" rIns="85339" bIns="42671" rtlCol="0">
            <a:spAutoFit/>
          </a:bodyPr>
          <a:lstStyle/>
          <a:p>
            <a:r>
              <a:rPr lang="en-US" sz="3200">
                <a:solidFill>
                  <a:prstClr val="black"/>
                </a:solidFill>
              </a:rPr>
              <a:t>Programmable Switch</a:t>
            </a:r>
            <a:endParaRPr lang="en-US" sz="3200" dirty="0">
              <a:solidFill>
                <a:prstClr val="black"/>
              </a:solidFill>
            </a:endParaRPr>
          </a:p>
        </p:txBody>
      </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sp>
        <p:nvSpPr>
          <p:cNvPr id="25" name="TextBox 24"/>
          <p:cNvSpPr txBox="1"/>
          <p:nvPr/>
        </p:nvSpPr>
        <p:spPr>
          <a:xfrm>
            <a:off x="1240889" y="1321459"/>
            <a:ext cx="184731" cy="369332"/>
          </a:xfrm>
          <a:prstGeom prst="rect">
            <a:avLst/>
          </a:prstGeom>
          <a:noFill/>
        </p:spPr>
        <p:txBody>
          <a:bodyPr wrap="none" rtlCol="0">
            <a:spAutoFit/>
          </a:bodyPr>
          <a:lstStyle/>
          <a:p>
            <a:endParaRPr lang="en-US" b="1" dirty="0">
              <a:solidFill>
                <a:prstClr val="black"/>
              </a:solidFill>
            </a:endParaRPr>
          </a:p>
        </p:txBody>
      </p:sp>
      <p:sp>
        <p:nvSpPr>
          <p:cNvPr id="27" name="Snip Single Corner Rectangle 26"/>
          <p:cNvSpPr/>
          <p:nvPr/>
        </p:nvSpPr>
        <p:spPr>
          <a:xfrm>
            <a:off x="3017024" y="1364801"/>
            <a:ext cx="1422400" cy="702926"/>
          </a:xfrm>
          <a:prstGeom prst="snip1Rect">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prstClr val="black"/>
                </a:solidFill>
              </a:rPr>
              <a:t>switch.p4</a:t>
            </a:r>
          </a:p>
        </p:txBody>
      </p:sp>
      <p:cxnSp>
        <p:nvCxnSpPr>
          <p:cNvPr id="10" name="Straight Arrow Connector 9"/>
          <p:cNvCxnSpPr>
            <a:endCxn id="7" idx="0"/>
          </p:cNvCxnSpPr>
          <p:nvPr/>
        </p:nvCxnSpPr>
        <p:spPr>
          <a:xfrm flipH="1">
            <a:off x="3688261" y="2066956"/>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00839" y="2760401"/>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2"/>
          <p:cNvSpPr/>
          <p:nvPr/>
        </p:nvSpPr>
        <p:spPr>
          <a:xfrm>
            <a:off x="386577" y="2342875"/>
            <a:ext cx="10726049" cy="4444414"/>
          </a:xfrm>
          <a:custGeom>
            <a:avLst/>
            <a:gdLst>
              <a:gd name="connsiteX0" fmla="*/ 0 w 7620000"/>
              <a:gd name="connsiteY0" fmla="*/ 0 h 2819400"/>
              <a:gd name="connsiteX1" fmla="*/ 7620000 w 7620000"/>
              <a:gd name="connsiteY1" fmla="*/ 0 h 2819400"/>
              <a:gd name="connsiteX2" fmla="*/ 7620000 w 7620000"/>
              <a:gd name="connsiteY2" fmla="*/ 2819400 h 2819400"/>
              <a:gd name="connsiteX3" fmla="*/ 0 w 7620000"/>
              <a:gd name="connsiteY3" fmla="*/ 2819400 h 2819400"/>
              <a:gd name="connsiteX4" fmla="*/ 0 w 7620000"/>
              <a:gd name="connsiteY4" fmla="*/ 0 h 2819400"/>
              <a:gd name="connsiteX0" fmla="*/ 0 w 7620000"/>
              <a:gd name="connsiteY0" fmla="*/ 10802 h 2830202"/>
              <a:gd name="connsiteX1" fmla="*/ 7574010 w 7620000"/>
              <a:gd name="connsiteY1" fmla="*/ 0 h 2830202"/>
              <a:gd name="connsiteX2" fmla="*/ 7620000 w 7620000"/>
              <a:gd name="connsiteY2" fmla="*/ 10802 h 2830202"/>
              <a:gd name="connsiteX3" fmla="*/ 7620000 w 7620000"/>
              <a:gd name="connsiteY3" fmla="*/ 2830202 h 2830202"/>
              <a:gd name="connsiteX4" fmla="*/ 0 w 7620000"/>
              <a:gd name="connsiteY4" fmla="*/ 2830202 h 2830202"/>
              <a:gd name="connsiteX5" fmla="*/ 0 w 7620000"/>
              <a:gd name="connsiteY5" fmla="*/ 10802 h 2830202"/>
              <a:gd name="connsiteX0" fmla="*/ 0 w 7620000"/>
              <a:gd name="connsiteY0" fmla="*/ 10802 h 2830202"/>
              <a:gd name="connsiteX1" fmla="*/ 35445 w 7620000"/>
              <a:gd name="connsiteY1" fmla="*/ 0 h 2830202"/>
              <a:gd name="connsiteX2" fmla="*/ 7574010 w 7620000"/>
              <a:gd name="connsiteY2" fmla="*/ 0 h 2830202"/>
              <a:gd name="connsiteX3" fmla="*/ 7620000 w 7620000"/>
              <a:gd name="connsiteY3" fmla="*/ 10802 h 2830202"/>
              <a:gd name="connsiteX4" fmla="*/ 7620000 w 7620000"/>
              <a:gd name="connsiteY4" fmla="*/ 2830202 h 2830202"/>
              <a:gd name="connsiteX5" fmla="*/ 0 w 7620000"/>
              <a:gd name="connsiteY5" fmla="*/ 2830202 h 2830202"/>
              <a:gd name="connsiteX6" fmla="*/ 0 w 7620000"/>
              <a:gd name="connsiteY6" fmla="*/ 10802 h 283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0" h="2830202">
                <a:moveTo>
                  <a:pt x="0" y="10802"/>
                </a:moveTo>
                <a:lnTo>
                  <a:pt x="35445" y="0"/>
                </a:lnTo>
                <a:lnTo>
                  <a:pt x="7574010" y="0"/>
                </a:lnTo>
                <a:lnTo>
                  <a:pt x="7620000" y="10802"/>
                </a:lnTo>
                <a:lnTo>
                  <a:pt x="7620000" y="2830202"/>
                </a:lnTo>
                <a:lnTo>
                  <a:pt x="0" y="2830202"/>
                </a:lnTo>
                <a:lnTo>
                  <a:pt x="0" y="10802"/>
                </a:lnTo>
                <a:close/>
              </a:path>
            </a:pathLst>
          </a:custGeom>
          <a:solidFill>
            <a:schemeClr val="accent1">
              <a:lumMod val="20000"/>
              <a:lumOff val="8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numCol="3" spcCol="182880" rtlCol="0" anchor="ctr">
            <a:noAutofit/>
          </a:bodyPr>
          <a:lstStyle/>
          <a:p>
            <a:endParaRPr lang="en-US" sz="1200" b="1" dirty="0">
              <a:solidFill>
                <a:prstClr val="black"/>
              </a:solidFill>
            </a:endParaRPr>
          </a:p>
          <a:p>
            <a:r>
              <a:rPr lang="en-US" sz="1200" b="1" dirty="0">
                <a:solidFill>
                  <a:prstClr val="black"/>
                </a:solidFill>
              </a:rPr>
              <a:t>IPv4 and IPv6 routing</a:t>
            </a:r>
          </a:p>
          <a:p>
            <a:r>
              <a:rPr lang="en-US" sz="1200" dirty="0">
                <a:solidFill>
                  <a:prstClr val="black"/>
                </a:solidFill>
              </a:rPr>
              <a:t>   - Unicast Routing</a:t>
            </a:r>
          </a:p>
          <a:p>
            <a:r>
              <a:rPr lang="en-US" sz="1200" dirty="0">
                <a:solidFill>
                  <a:prstClr val="black"/>
                </a:solidFill>
              </a:rPr>
              <a:t>       - Routed Ports &amp; SVI</a:t>
            </a:r>
          </a:p>
          <a:p>
            <a:r>
              <a:rPr lang="en-US" sz="1200" dirty="0">
                <a:solidFill>
                  <a:prstClr val="black"/>
                </a:solidFill>
              </a:rPr>
              <a:t>       - VRF</a:t>
            </a:r>
          </a:p>
          <a:p>
            <a:r>
              <a:rPr lang="en-US" sz="1200" dirty="0">
                <a:solidFill>
                  <a:prstClr val="black"/>
                </a:solidFill>
              </a:rPr>
              <a:t>   - Unicast RPF</a:t>
            </a:r>
            <a:br>
              <a:rPr lang="en-US" sz="1200" dirty="0">
                <a:solidFill>
                  <a:prstClr val="black"/>
                </a:solidFill>
              </a:rPr>
            </a:br>
            <a:r>
              <a:rPr lang="en-US" sz="1200" dirty="0">
                <a:solidFill>
                  <a:prstClr val="black"/>
                </a:solidFill>
              </a:rPr>
              <a:t>      - Strict and Loose</a:t>
            </a:r>
          </a:p>
          <a:p>
            <a:r>
              <a:rPr lang="en-US" sz="1200" dirty="0">
                <a:solidFill>
                  <a:prstClr val="black"/>
                </a:solidFill>
              </a:rPr>
              <a:t>   - Multicast</a:t>
            </a:r>
          </a:p>
          <a:p>
            <a:r>
              <a:rPr lang="en-US" sz="1200" dirty="0">
                <a:solidFill>
                  <a:prstClr val="black"/>
                </a:solidFill>
              </a:rPr>
              <a:t>      - PIM-SM/DM &amp; PIM-</a:t>
            </a:r>
            <a:r>
              <a:rPr lang="en-US" sz="1200" dirty="0" err="1">
                <a:solidFill>
                  <a:prstClr val="black"/>
                </a:solidFill>
              </a:rPr>
              <a:t>Bidir</a:t>
            </a:r>
            <a:endParaRPr lang="en-US" sz="1200" dirty="0">
              <a:solidFill>
                <a:prstClr val="black"/>
              </a:solidFill>
            </a:endParaRPr>
          </a:p>
          <a:p>
            <a:endParaRPr lang="en-US" sz="1200" dirty="0">
              <a:solidFill>
                <a:prstClr val="black"/>
              </a:solidFill>
            </a:endParaRPr>
          </a:p>
          <a:p>
            <a:r>
              <a:rPr lang="en-US" sz="1200" b="1" dirty="0">
                <a:solidFill>
                  <a:prstClr val="black"/>
                </a:solidFill>
              </a:rPr>
              <a:t>Ethernet switching </a:t>
            </a:r>
          </a:p>
          <a:p>
            <a:r>
              <a:rPr lang="en-US" sz="1200" b="1" dirty="0">
                <a:solidFill>
                  <a:prstClr val="black"/>
                </a:solidFill>
              </a:rPr>
              <a:t>   </a:t>
            </a:r>
            <a:r>
              <a:rPr lang="en-US" sz="1200" dirty="0">
                <a:solidFill>
                  <a:prstClr val="black"/>
                </a:solidFill>
              </a:rPr>
              <a:t>- VLAN Flooding</a:t>
            </a:r>
          </a:p>
          <a:p>
            <a:r>
              <a:rPr lang="en-US" sz="1200" dirty="0">
                <a:solidFill>
                  <a:prstClr val="black"/>
                </a:solidFill>
              </a:rPr>
              <a:t>   - MAC Learning &amp; Aging</a:t>
            </a:r>
          </a:p>
          <a:p>
            <a:r>
              <a:rPr lang="en-US" sz="1200" dirty="0">
                <a:solidFill>
                  <a:prstClr val="black"/>
                </a:solidFill>
              </a:rPr>
              <a:t>   - STP state </a:t>
            </a:r>
          </a:p>
          <a:p>
            <a:r>
              <a:rPr lang="en-US" sz="1200" dirty="0">
                <a:solidFill>
                  <a:prstClr val="black"/>
                </a:solidFill>
              </a:rPr>
              <a:t>   - VLAN Translation</a:t>
            </a:r>
          </a:p>
          <a:p>
            <a:endParaRPr lang="en-US" sz="1200" dirty="0">
              <a:solidFill>
                <a:prstClr val="black"/>
              </a:solidFill>
            </a:endParaRPr>
          </a:p>
          <a:p>
            <a:r>
              <a:rPr lang="en-US" sz="1200" b="1" dirty="0">
                <a:solidFill>
                  <a:prstClr val="black"/>
                </a:solidFill>
              </a:rPr>
              <a:t>Load balancing</a:t>
            </a:r>
          </a:p>
          <a:p>
            <a:r>
              <a:rPr lang="en-US" sz="1200" dirty="0">
                <a:solidFill>
                  <a:prstClr val="black"/>
                </a:solidFill>
              </a:rPr>
              <a:t>   - LAG</a:t>
            </a:r>
          </a:p>
          <a:p>
            <a:r>
              <a:rPr lang="en-US" sz="1200" dirty="0">
                <a:solidFill>
                  <a:prstClr val="black"/>
                </a:solidFill>
              </a:rPr>
              <a:t>   - ECMP &amp; WCMP</a:t>
            </a:r>
          </a:p>
          <a:p>
            <a:r>
              <a:rPr lang="en-US" sz="1200" dirty="0">
                <a:solidFill>
                  <a:prstClr val="black"/>
                </a:solidFill>
              </a:rPr>
              <a:t>   - Resilient Hashing </a:t>
            </a:r>
          </a:p>
          <a:p>
            <a:r>
              <a:rPr lang="en-US" sz="1200" dirty="0">
                <a:solidFill>
                  <a:prstClr val="black"/>
                </a:solidFill>
              </a:rPr>
              <a:t>   - </a:t>
            </a:r>
            <a:r>
              <a:rPr lang="en-US" sz="1200" dirty="0" err="1">
                <a:solidFill>
                  <a:prstClr val="black"/>
                </a:solidFill>
              </a:rPr>
              <a:t>Flowlet</a:t>
            </a:r>
            <a:r>
              <a:rPr lang="en-US" sz="1200" dirty="0">
                <a:solidFill>
                  <a:prstClr val="black"/>
                </a:solidFill>
              </a:rPr>
              <a:t> Switching</a:t>
            </a:r>
          </a:p>
          <a:p>
            <a:endParaRPr lang="en-US" sz="1200" dirty="0">
              <a:solidFill>
                <a:prstClr val="black"/>
              </a:solidFill>
            </a:endParaRPr>
          </a:p>
          <a:p>
            <a:r>
              <a:rPr lang="en-US" sz="1200" b="1" dirty="0">
                <a:solidFill>
                  <a:prstClr val="black"/>
                </a:solidFill>
              </a:rPr>
              <a:t>Fast Failover</a:t>
            </a:r>
          </a:p>
          <a:p>
            <a:r>
              <a:rPr lang="mr-IN" sz="1200" dirty="0">
                <a:solidFill>
                  <a:prstClr val="black"/>
                </a:solidFill>
              </a:rPr>
              <a:t>–</a:t>
            </a:r>
            <a:r>
              <a:rPr lang="en-US" sz="1200" dirty="0">
                <a:solidFill>
                  <a:prstClr val="black"/>
                </a:solidFill>
              </a:rPr>
              <a:t>  LAG &amp; ECMP</a:t>
            </a:r>
          </a:p>
          <a:p>
            <a:endParaRPr lang="en-US" sz="1200" b="1" dirty="0">
              <a:solidFill>
                <a:prstClr val="black"/>
              </a:solidFill>
            </a:endParaRPr>
          </a:p>
          <a:p>
            <a:r>
              <a:rPr lang="en-US" sz="1200" b="1" dirty="0">
                <a:solidFill>
                  <a:prstClr val="black"/>
                </a:solidFill>
              </a:rPr>
              <a:t>Tunneling</a:t>
            </a:r>
          </a:p>
          <a:p>
            <a:r>
              <a:rPr lang="en-US" sz="1200" dirty="0">
                <a:solidFill>
                  <a:prstClr val="black"/>
                </a:solidFill>
              </a:rPr>
              <a:t>   - IPv4 and IPv6 Routing &amp; Switching</a:t>
            </a:r>
          </a:p>
          <a:p>
            <a:r>
              <a:rPr lang="en-US" sz="1200" dirty="0">
                <a:solidFill>
                  <a:prstClr val="black"/>
                </a:solidFill>
              </a:rPr>
              <a:t>         - IP-in-IP (6in4, 4in4)</a:t>
            </a:r>
          </a:p>
          <a:p>
            <a:r>
              <a:rPr lang="en-US" sz="1200" dirty="0">
                <a:solidFill>
                  <a:prstClr val="black"/>
                </a:solidFill>
              </a:rPr>
              <a:t>         - VXLAN, NVGRE, GENEVE &amp; GRE</a:t>
            </a:r>
          </a:p>
          <a:p>
            <a:r>
              <a:rPr lang="en-US" sz="1200" dirty="0">
                <a:solidFill>
                  <a:prstClr val="black"/>
                </a:solidFill>
              </a:rPr>
              <a:t>         - Segment Routing, IL</a:t>
            </a:r>
            <a:r>
              <a:rPr lang="en-US" sz="1200" dirty="0">
                <a:solidFill>
                  <a:srgbClr val="008000"/>
                </a:solidFill>
              </a:rPr>
              <a:t>A</a:t>
            </a:r>
          </a:p>
          <a:p>
            <a:endParaRPr lang="en-US" sz="1200" b="1" dirty="0">
              <a:solidFill>
                <a:prstClr val="black"/>
              </a:solidFill>
            </a:endParaRPr>
          </a:p>
          <a:p>
            <a:r>
              <a:rPr lang="en-US" sz="1200" b="1" dirty="0">
                <a:solidFill>
                  <a:prstClr val="black"/>
                </a:solidFill>
              </a:rPr>
              <a:t>      MPLS</a:t>
            </a:r>
          </a:p>
          <a:p>
            <a:r>
              <a:rPr lang="en-US" sz="1200" dirty="0">
                <a:solidFill>
                  <a:prstClr val="black"/>
                </a:solidFill>
              </a:rPr>
              <a:t>        - LER and LSR</a:t>
            </a:r>
          </a:p>
          <a:p>
            <a:r>
              <a:rPr lang="en-US" sz="1200" dirty="0">
                <a:solidFill>
                  <a:prstClr val="black"/>
                </a:solidFill>
              </a:rPr>
              <a:t>        - IPv4/v6 routing (L3VPN)</a:t>
            </a:r>
          </a:p>
          <a:p>
            <a:r>
              <a:rPr lang="en-US" sz="1200" dirty="0">
                <a:solidFill>
                  <a:prstClr val="black"/>
                </a:solidFill>
              </a:rPr>
              <a:t>        - L2 switching (</a:t>
            </a:r>
            <a:r>
              <a:rPr lang="en-US" sz="1200" dirty="0" err="1">
                <a:solidFill>
                  <a:prstClr val="black"/>
                </a:solidFill>
              </a:rPr>
              <a:t>EoMPLS</a:t>
            </a:r>
            <a:r>
              <a:rPr lang="en-US" sz="1200" dirty="0">
                <a:solidFill>
                  <a:prstClr val="black"/>
                </a:solidFill>
              </a:rPr>
              <a:t>, VPLS)</a:t>
            </a:r>
          </a:p>
          <a:p>
            <a:r>
              <a:rPr lang="en-US" sz="1200" dirty="0">
                <a:solidFill>
                  <a:prstClr val="black"/>
                </a:solidFill>
              </a:rPr>
              <a:t>        - MPLS over UDP/GRE</a:t>
            </a:r>
          </a:p>
          <a:p>
            <a:endParaRPr lang="en-US" sz="1200" dirty="0">
              <a:solidFill>
                <a:prstClr val="black"/>
              </a:solidFill>
            </a:endParaRPr>
          </a:p>
          <a:p>
            <a:r>
              <a:rPr lang="en-US" sz="1200" b="1" dirty="0">
                <a:solidFill>
                  <a:prstClr val="black"/>
                </a:solidFill>
              </a:rPr>
              <a:t>      ACL</a:t>
            </a:r>
          </a:p>
          <a:p>
            <a:r>
              <a:rPr lang="en-US" sz="1200" dirty="0">
                <a:solidFill>
                  <a:prstClr val="black"/>
                </a:solidFill>
              </a:rPr>
              <a:t>        - MAC ACL, IPv4/v6 ACL, RACL </a:t>
            </a:r>
          </a:p>
          <a:p>
            <a:r>
              <a:rPr lang="en-US" sz="1200" dirty="0">
                <a:solidFill>
                  <a:prstClr val="black"/>
                </a:solidFill>
              </a:rPr>
              <a:t>        - </a:t>
            </a:r>
            <a:r>
              <a:rPr lang="en-US" sz="1200" dirty="0" err="1">
                <a:solidFill>
                  <a:prstClr val="black"/>
                </a:solidFill>
              </a:rPr>
              <a:t>QoS</a:t>
            </a:r>
            <a:r>
              <a:rPr lang="en-US" sz="1200" dirty="0">
                <a:solidFill>
                  <a:prstClr val="black"/>
                </a:solidFill>
              </a:rPr>
              <a:t> ACL, System ACL, PBR</a:t>
            </a:r>
          </a:p>
          <a:p>
            <a:r>
              <a:rPr lang="en-US" sz="1200" dirty="0">
                <a:solidFill>
                  <a:prstClr val="black"/>
                </a:solidFill>
              </a:rPr>
              <a:t>        - Port Range lookups in ACLs </a:t>
            </a:r>
          </a:p>
          <a:p>
            <a:r>
              <a:rPr lang="en-US" sz="1200" dirty="0">
                <a:solidFill>
                  <a:prstClr val="black"/>
                </a:solidFill>
              </a:rPr>
              <a:t>   </a:t>
            </a:r>
          </a:p>
          <a:p>
            <a:r>
              <a:rPr lang="en-US" sz="1200" b="1" dirty="0">
                <a:solidFill>
                  <a:prstClr val="black"/>
                </a:solidFill>
              </a:rPr>
              <a:t>     QOS</a:t>
            </a:r>
          </a:p>
          <a:p>
            <a:r>
              <a:rPr lang="en-US" sz="1200" dirty="0">
                <a:solidFill>
                  <a:prstClr val="black"/>
                </a:solidFill>
              </a:rPr>
              <a:t>         - </a:t>
            </a:r>
            <a:r>
              <a:rPr lang="en-US" sz="1200" dirty="0" err="1">
                <a:solidFill>
                  <a:prstClr val="black"/>
                </a:solidFill>
              </a:rPr>
              <a:t>QoS</a:t>
            </a:r>
            <a:r>
              <a:rPr lang="en-US" sz="1200" dirty="0">
                <a:solidFill>
                  <a:prstClr val="black"/>
                </a:solidFill>
              </a:rPr>
              <a:t> Classification &amp; marking</a:t>
            </a:r>
          </a:p>
          <a:p>
            <a:r>
              <a:rPr lang="en-US" sz="1200" dirty="0">
                <a:solidFill>
                  <a:prstClr val="black"/>
                </a:solidFill>
              </a:rPr>
              <a:t>         - Drop profiles/WRED</a:t>
            </a:r>
          </a:p>
          <a:p>
            <a:r>
              <a:rPr lang="en-US" sz="1200" dirty="0">
                <a:solidFill>
                  <a:prstClr val="black"/>
                </a:solidFill>
              </a:rPr>
              <a:t>         - </a:t>
            </a:r>
            <a:r>
              <a:rPr lang="en-US" sz="1200" dirty="0" err="1">
                <a:solidFill>
                  <a:prstClr val="black"/>
                </a:solidFill>
              </a:rPr>
              <a:t>RoCE</a:t>
            </a:r>
            <a:r>
              <a:rPr lang="en-US" sz="1200" dirty="0">
                <a:solidFill>
                  <a:prstClr val="black"/>
                </a:solidFill>
              </a:rPr>
              <a:t> v2 &amp; </a:t>
            </a:r>
            <a:r>
              <a:rPr lang="en-US" sz="1200" dirty="0" err="1">
                <a:solidFill>
                  <a:prstClr val="black"/>
                </a:solidFill>
              </a:rPr>
              <a:t>FCoE</a:t>
            </a:r>
            <a:endParaRPr lang="en-US" sz="1200" dirty="0">
              <a:solidFill>
                <a:prstClr val="black"/>
              </a:solidFill>
            </a:endParaRPr>
          </a:p>
          <a:p>
            <a:r>
              <a:rPr lang="en-US" sz="1200" dirty="0">
                <a:solidFill>
                  <a:prstClr val="black"/>
                </a:solidFill>
              </a:rPr>
              <a:t>         - </a:t>
            </a:r>
            <a:r>
              <a:rPr lang="en-US" sz="1200" dirty="0" err="1">
                <a:solidFill>
                  <a:prstClr val="black"/>
                </a:solidFill>
              </a:rPr>
              <a:t>CoPP</a:t>
            </a:r>
            <a:r>
              <a:rPr lang="en-US" sz="1200" dirty="0">
                <a:solidFill>
                  <a:prstClr val="black"/>
                </a:solidFill>
              </a:rPr>
              <a:t> (Control plane policing)</a:t>
            </a:r>
          </a:p>
          <a:p>
            <a:endParaRPr lang="en-US" sz="1200" dirty="0">
              <a:solidFill>
                <a:prstClr val="black"/>
              </a:solidFill>
            </a:endParaRPr>
          </a:p>
          <a:p>
            <a:endParaRPr lang="en-US" sz="1200" b="1" dirty="0">
              <a:solidFill>
                <a:prstClr val="black"/>
              </a:solidFill>
            </a:endParaRPr>
          </a:p>
          <a:p>
            <a:r>
              <a:rPr lang="en-US" sz="1200" b="1" dirty="0">
                <a:solidFill>
                  <a:prstClr val="black"/>
                </a:solidFill>
              </a:rPr>
              <a:t>NAT and L4 Load Balancing</a:t>
            </a:r>
          </a:p>
          <a:p>
            <a:endParaRPr lang="en-US" sz="1200" b="1" dirty="0">
              <a:solidFill>
                <a:prstClr val="black"/>
              </a:solidFill>
            </a:endParaRPr>
          </a:p>
          <a:p>
            <a:r>
              <a:rPr lang="en-US" sz="1200" b="1" dirty="0">
                <a:solidFill>
                  <a:prstClr val="black"/>
                </a:solidFill>
              </a:rPr>
              <a:t>Security Features</a:t>
            </a:r>
            <a:endParaRPr lang="en-US" sz="1200" dirty="0">
              <a:solidFill>
                <a:prstClr val="black"/>
              </a:solidFill>
            </a:endParaRPr>
          </a:p>
          <a:p>
            <a:r>
              <a:rPr lang="en-US" sz="1200" dirty="0">
                <a:solidFill>
                  <a:prstClr val="black"/>
                </a:solidFill>
              </a:rPr>
              <a:t>- Storm Control, IP Source Guard</a:t>
            </a:r>
          </a:p>
          <a:p>
            <a:endParaRPr lang="en-US" sz="1200" dirty="0">
              <a:solidFill>
                <a:prstClr val="black"/>
              </a:solidFill>
            </a:endParaRPr>
          </a:p>
          <a:p>
            <a:r>
              <a:rPr lang="en-US" sz="1200" b="1" dirty="0">
                <a:solidFill>
                  <a:prstClr val="black"/>
                </a:solidFill>
              </a:rPr>
              <a:t>Monitoring &amp; Telemetry</a:t>
            </a:r>
            <a:endParaRPr lang="en-US" sz="1200" dirty="0">
              <a:solidFill>
                <a:prstClr val="black"/>
              </a:solidFill>
            </a:endParaRPr>
          </a:p>
          <a:p>
            <a:pPr marL="78315" indent="-78315">
              <a:buFontTx/>
              <a:buChar char="-"/>
            </a:pPr>
            <a:r>
              <a:rPr lang="en-US" sz="1200" dirty="0">
                <a:solidFill>
                  <a:prstClr val="black"/>
                </a:solidFill>
              </a:rPr>
              <a:t>Ingress Mirroring and Egress Mirroring</a:t>
            </a:r>
          </a:p>
          <a:p>
            <a:pPr marL="78315" indent="-78315">
              <a:buFontTx/>
              <a:buChar char="-"/>
            </a:pPr>
            <a:r>
              <a:rPr lang="en-US" sz="1200" dirty="0">
                <a:solidFill>
                  <a:prstClr val="black"/>
                </a:solidFill>
              </a:rPr>
              <a:t>Negative Mirroring</a:t>
            </a:r>
          </a:p>
          <a:p>
            <a:pPr marL="78315" indent="-78315">
              <a:buFontTx/>
              <a:buChar char="-"/>
            </a:pPr>
            <a:r>
              <a:rPr lang="en-US" sz="1200" dirty="0" err="1">
                <a:solidFill>
                  <a:prstClr val="black"/>
                </a:solidFill>
              </a:rPr>
              <a:t>Sflow</a:t>
            </a:r>
            <a:endParaRPr lang="en-US" sz="1200" dirty="0">
              <a:solidFill>
                <a:prstClr val="black"/>
              </a:solidFill>
            </a:endParaRPr>
          </a:p>
          <a:p>
            <a:pPr marL="78315" indent="-78315">
              <a:buFontTx/>
              <a:buChar char="-"/>
            </a:pPr>
            <a:r>
              <a:rPr lang="en-US" sz="1200" dirty="0">
                <a:solidFill>
                  <a:prstClr val="black"/>
                </a:solidFill>
              </a:rPr>
              <a:t>INT</a:t>
            </a:r>
          </a:p>
          <a:p>
            <a:endParaRPr lang="en-US" sz="1200" dirty="0">
              <a:solidFill>
                <a:prstClr val="black"/>
              </a:solidFill>
            </a:endParaRPr>
          </a:p>
          <a:p>
            <a:r>
              <a:rPr lang="en-US" sz="1200" b="1" dirty="0">
                <a:solidFill>
                  <a:prstClr val="black"/>
                </a:solidFill>
              </a:rPr>
              <a:t>Counters</a:t>
            </a:r>
            <a:endParaRPr lang="en-US" sz="1200" dirty="0">
              <a:solidFill>
                <a:prstClr val="black"/>
              </a:solidFill>
            </a:endParaRPr>
          </a:p>
          <a:p>
            <a:pPr marL="78315" indent="-78315">
              <a:buFontTx/>
              <a:buChar char="-"/>
            </a:pPr>
            <a:r>
              <a:rPr lang="en-US" sz="1200" dirty="0">
                <a:solidFill>
                  <a:prstClr val="black"/>
                </a:solidFill>
              </a:rPr>
              <a:t>Route Table Entry Counters</a:t>
            </a:r>
          </a:p>
          <a:p>
            <a:pPr marL="78315" indent="-78315">
              <a:buFontTx/>
              <a:buChar char="-"/>
            </a:pPr>
            <a:r>
              <a:rPr lang="en-US" sz="1200" dirty="0">
                <a:solidFill>
                  <a:prstClr val="black"/>
                </a:solidFill>
              </a:rPr>
              <a:t>VLAN/Bridge Domain Counters</a:t>
            </a:r>
          </a:p>
          <a:p>
            <a:pPr marL="78315" indent="-78315">
              <a:buFontTx/>
              <a:buChar char="-"/>
            </a:pPr>
            <a:r>
              <a:rPr lang="en-US" sz="1200" dirty="0">
                <a:solidFill>
                  <a:prstClr val="black"/>
                </a:solidFill>
              </a:rPr>
              <a:t>Port/Interface Counters</a:t>
            </a:r>
          </a:p>
          <a:p>
            <a:pPr marL="78315" indent="-78315">
              <a:buFontTx/>
              <a:buChar char="-"/>
            </a:pPr>
            <a:endParaRPr lang="en-US" sz="1200" dirty="0">
              <a:solidFill>
                <a:prstClr val="black"/>
              </a:solidFill>
            </a:endParaRPr>
          </a:p>
          <a:p>
            <a:r>
              <a:rPr lang="en-US" sz="1200" b="1" dirty="0">
                <a:solidFill>
                  <a:prstClr val="black"/>
                </a:solidFill>
              </a:rPr>
              <a:t>Protocol Offload</a:t>
            </a:r>
            <a:endParaRPr lang="en-US" sz="1200" dirty="0">
              <a:solidFill>
                <a:prstClr val="black"/>
              </a:solidFill>
            </a:endParaRPr>
          </a:p>
          <a:p>
            <a:r>
              <a:rPr lang="en-US" sz="1200" dirty="0">
                <a:solidFill>
                  <a:prstClr val="black"/>
                </a:solidFill>
              </a:rPr>
              <a:t>- BFD, OAM</a:t>
            </a:r>
          </a:p>
          <a:p>
            <a:endParaRPr lang="en-US" sz="1200" dirty="0">
              <a:solidFill>
                <a:prstClr val="black"/>
              </a:solidFill>
            </a:endParaRPr>
          </a:p>
          <a:p>
            <a:r>
              <a:rPr lang="en-US" sz="1200" b="1" dirty="0">
                <a:solidFill>
                  <a:prstClr val="black"/>
                </a:solidFill>
              </a:rPr>
              <a:t>Multi-chip Fabric Support</a:t>
            </a:r>
            <a:endParaRPr lang="en-US" sz="1200" dirty="0">
              <a:solidFill>
                <a:prstClr val="black"/>
              </a:solidFill>
            </a:endParaRPr>
          </a:p>
          <a:p>
            <a:r>
              <a:rPr lang="en-US" sz="1200" dirty="0">
                <a:solidFill>
                  <a:prstClr val="black"/>
                </a:solidFill>
              </a:rPr>
              <a:t>- Forwarding, QOS</a:t>
            </a:r>
          </a:p>
          <a:p>
            <a:endParaRPr lang="en-US" sz="1200" dirty="0">
              <a:solidFill>
                <a:prstClr val="black"/>
              </a:solidFill>
            </a:endParaRPr>
          </a:p>
          <a:p>
            <a:endParaRPr lang="en-US" sz="1200" dirty="0">
              <a:solidFill>
                <a:prstClr val="black"/>
              </a:solidFill>
            </a:endParaRPr>
          </a:p>
        </p:txBody>
      </p:sp>
      <p:grpSp>
        <p:nvGrpSpPr>
          <p:cNvPr id="26" name="Group 25"/>
          <p:cNvGrpSpPr/>
          <p:nvPr/>
        </p:nvGrpSpPr>
        <p:grpSpPr>
          <a:xfrm>
            <a:off x="436470" y="1182446"/>
            <a:ext cx="10611420" cy="1160429"/>
            <a:chOff x="436470" y="1182446"/>
            <a:chExt cx="10611420" cy="1160429"/>
          </a:xfrm>
        </p:grpSpPr>
        <p:cxnSp>
          <p:nvCxnSpPr>
            <p:cNvPr id="28" name="Straight Connector 27"/>
            <p:cNvCxnSpPr/>
            <p:nvPr/>
          </p:nvCxnSpPr>
          <p:spPr>
            <a:xfrm flipH="1">
              <a:off x="436470" y="1697711"/>
              <a:ext cx="2452344" cy="645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67633" y="1697711"/>
              <a:ext cx="6480257" cy="645164"/>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888814" y="1182446"/>
              <a:ext cx="1678819" cy="103052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cxnSp>
        <p:nvCxnSpPr>
          <p:cNvPr id="31" name="Straight Connector 30"/>
          <p:cNvCxnSpPr/>
          <p:nvPr/>
        </p:nvCxnSpPr>
        <p:spPr>
          <a:xfrm flipV="1">
            <a:off x="553758" y="3739376"/>
            <a:ext cx="862361" cy="7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3757" y="391476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3757" y="4469297"/>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3757" y="502382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3757" y="557835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3757" y="61328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42218" y="3011812"/>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241523" y="338098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241523" y="392068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241523" y="44603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241523" y="409322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241523" y="372605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241523" y="428700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41523" y="521528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41523" y="628807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241523" y="6121051"/>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476642" y="263459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476642" y="3198043"/>
            <a:ext cx="2268998" cy="44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476642" y="3754086"/>
            <a:ext cx="2668087" cy="118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487276" y="4116653"/>
            <a:ext cx="801797" cy="3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521841" y="5034229"/>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529557" y="6316156"/>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7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19" presetID="22" presetClass="entr" presetSubtype="8"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22" presetID="22" presetClass="entr" presetSubtype="8"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31" presetID="22" presetClass="entr" presetSubtype="8"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34" presetID="22" presetClass="entr" presetSubtype="8"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37" presetID="22" presetClass="entr" presetSubtype="8"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40" presetID="22" presetClass="entr" presetSubtype="8"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46" presetID="22" presetClass="entr" presetSubtype="8"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52" presetID="22" presetClass="entr" presetSubtype="8"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55" presetID="22" presetClass="entr" presetSubtype="8"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58" presetID="22" presetClass="entr" presetSubtype="8"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61" presetID="22" presetClass="entr" presetSubtype="8"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64" presetID="22" presetClass="entr" presetSubtype="8"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67" presetID="22" presetClass="entr" presetSubtype="8"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70" presetID="22" presetClass="entr" presetSubtype="8"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73" presetID="22" presetClass="entr" presetSubtype="8"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left)">
                                      <p:cBhvr>
                                        <p:cTn id="75"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76" presetID="22" presetClass="entr" presetSubtype="8"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left)">
                                      <p:cBhvr>
                                        <p:cTn id="78"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childTnLst>
                          </p:cTn>
                        </p:par>
                        <p:par>
                          <p:cTn id="84" fill="hold">
                            <p:stCondLst>
                              <p:cond delay="500"/>
                            </p:stCondLst>
                            <p:childTnLst>
                              <p:par>
                                <p:cTn id="85" presetID="1" presetClass="exit" presetSubtype="0" fill="hold" nodeType="afterEffect">
                                  <p:stCondLst>
                                    <p:cond delay="0"/>
                                  </p:stCondLst>
                                  <p:childTnLst>
                                    <p:set>
                                      <p:cBhvr>
                                        <p:cTn id="8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71706" y="3070739"/>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Compiler</a:t>
            </a: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sp>
        <p:nvSpPr>
          <p:cNvPr id="21" name="Freeform 20"/>
          <p:cNvSpPr/>
          <p:nvPr/>
        </p:nvSpPr>
        <p:spPr>
          <a:xfrm>
            <a:off x="7897001" y="4953499"/>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0" name="Straight Arrow Connector 9"/>
          <p:cNvCxnSpPr>
            <a:stCxn id="27" idx="1"/>
            <a:endCxn id="7" idx="0"/>
          </p:cNvCxnSpPr>
          <p:nvPr/>
        </p:nvCxnSpPr>
        <p:spPr>
          <a:xfrm flipH="1">
            <a:off x="3714590" y="2067727"/>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27168" y="2761172"/>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97026" y="-23714"/>
            <a:ext cx="10515600" cy="1325563"/>
          </a:xfrm>
        </p:spPr>
        <p:txBody>
          <a:bodyPr>
            <a:noAutofit/>
          </a:bodyPr>
          <a:lstStyle/>
          <a:p>
            <a:r>
              <a:rPr lang="en-US" sz="4800" b="1" dirty="0"/>
              <a:t>Reducing complexity</a:t>
            </a:r>
          </a:p>
        </p:txBody>
      </p:sp>
      <p:sp>
        <p:nvSpPr>
          <p:cNvPr id="2" name="Oval 1"/>
          <p:cNvSpPr/>
          <p:nvPr/>
        </p:nvSpPr>
        <p:spPr>
          <a:xfrm>
            <a:off x="3644231" y="1754728"/>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rot="16200000">
            <a:off x="3770122" y="5178867"/>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Snip Single Corner Rectangle 26"/>
          <p:cNvSpPr/>
          <p:nvPr/>
        </p:nvSpPr>
        <p:spPr>
          <a:xfrm>
            <a:off x="3017024" y="1364801"/>
            <a:ext cx="1422400" cy="702926"/>
          </a:xfrm>
          <a:prstGeom prst="snip1Rect">
            <a:avLst/>
          </a:prstGeom>
          <a:solidFill>
            <a:srgbClr val="ED7D3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prstClr val="black"/>
                </a:solidFill>
              </a:rPr>
              <a:t>My switch.p4</a:t>
            </a:r>
          </a:p>
        </p:txBody>
      </p:sp>
      <p:sp>
        <p:nvSpPr>
          <p:cNvPr id="28" name="TextBox 27"/>
          <p:cNvSpPr txBox="1"/>
          <p:nvPr/>
        </p:nvSpPr>
        <p:spPr>
          <a:xfrm>
            <a:off x="7292360" y="6173356"/>
            <a:ext cx="3820266" cy="578618"/>
          </a:xfrm>
          <a:prstGeom prst="rect">
            <a:avLst/>
          </a:prstGeom>
          <a:noFill/>
        </p:spPr>
        <p:txBody>
          <a:bodyPr wrap="none" lIns="85339" tIns="42671" rIns="85339" bIns="42671" rtlCol="0">
            <a:spAutoFit/>
          </a:bodyPr>
          <a:lstStyle/>
          <a:p>
            <a:r>
              <a:rPr lang="en-US" sz="3200" dirty="0">
                <a:solidFill>
                  <a:prstClr val="black"/>
                </a:solidFill>
              </a:rPr>
              <a:t>Programmable Switch</a:t>
            </a:r>
          </a:p>
        </p:txBody>
      </p:sp>
    </p:spTree>
    <p:extLst>
      <p:ext uri="{BB962C8B-B14F-4D97-AF65-F5344CB8AC3E}">
        <p14:creationId xmlns:p14="http://schemas.microsoft.com/office/powerpoint/2010/main" val="12912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fill="hold" grpId="0" nodeType="afterEffect">
                                  <p:stCondLst>
                                    <p:cond delay="0"/>
                                  </p:stCondLst>
                                  <p:childTnLst>
                                    <p:animMotion origin="layout" path="M 8.33333E-7 3.33333E-6 L -0.00104 0.47893 " pathEditMode="relative" rAng="0" ptsTypes="AA">
                                      <p:cBhvr>
                                        <p:cTn id="9" dur="500" fill="hold"/>
                                        <p:tgtEl>
                                          <p:spTgt spid="2"/>
                                        </p:tgtEl>
                                        <p:attrNameLst>
                                          <p:attrName>ppt_x</p:attrName>
                                          <p:attrName>ppt_y</p:attrName>
                                        </p:attrNameLst>
                                      </p:cBhvr>
                                      <p:rCtr x="-52" y="23935"/>
                                    </p:animMotion>
                                  </p:childTnLst>
                                </p:cTn>
                              </p:par>
                            </p:childTnLst>
                          </p:cTn>
                        </p:par>
                        <p:par>
                          <p:cTn id="10" fill="hold">
                            <p:stCondLst>
                              <p:cond delay="500"/>
                            </p:stCondLst>
                            <p:childTnLst>
                              <p:par>
                                <p:cTn id="11" presetID="1" presetClass="exit" presetSubtype="0" fill="hold" grpId="1" nodeType="after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2"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4.16667E-6 -2.22222E-6 L 0.29075 -0.00092 " pathEditMode="relative" rAng="0" ptsTypes="AA">
                                      <p:cBhvr>
                                        <p:cTn id="18" dur="500" fill="hold"/>
                                        <p:tgtEl>
                                          <p:spTgt spid="26"/>
                                        </p:tgtEl>
                                        <p:attrNameLst>
                                          <p:attrName>ppt_x</p:attrName>
                                          <p:attrName>ppt_y</p:attrName>
                                        </p:attrNameLst>
                                      </p:cBhvr>
                                      <p:rCtr x="14531" y="-46"/>
                                    </p:animMotion>
                                  </p:childTnLst>
                                </p:cTn>
                              </p:par>
                            </p:childTnLst>
                          </p:cTn>
                        </p:par>
                        <p:par>
                          <p:cTn id="19" fill="hold">
                            <p:stCondLst>
                              <p:cond delay="1000"/>
                            </p:stCondLst>
                            <p:childTnLst>
                              <p:par>
                                <p:cTn id="20" presetID="1" presetClass="exit" presetSubtype="0" fill="hold" grpId="1" nodeType="afterEffect">
                                  <p:stCondLst>
                                    <p:cond delay="0"/>
                                  </p:stCondLst>
                                  <p:childTnLst>
                                    <p:set>
                                      <p:cBhvr>
                                        <p:cTn id="21" dur="1" fill="hold">
                                          <p:stCondLst>
                                            <p:cond delay="0"/>
                                          </p:stCondLst>
                                        </p:cTn>
                                        <p:tgtEl>
                                          <p:spTgt spid="26"/>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2" grpId="1" animBg="1"/>
      <p:bldP spid="2" grpId="2" animBg="1"/>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prstClr val="black"/>
                </a:solidFill>
              </a:rPr>
              <a:t>         </a:t>
            </a:r>
            <a:r>
              <a:rPr lang="en-US" sz="5400" b="1" dirty="0">
                <a:solidFill>
                  <a:prstClr val="black"/>
                </a:solidFill>
              </a:rPr>
              <a:t>Adding proprietary features</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2</a:t>
            </a:r>
          </a:p>
        </p:txBody>
      </p:sp>
    </p:spTree>
    <p:extLst>
      <p:ext uri="{BB962C8B-B14F-4D97-AF65-F5344CB8AC3E}">
        <p14:creationId xmlns:p14="http://schemas.microsoft.com/office/powerpoint/2010/main" val="1522446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1" y="274644"/>
            <a:ext cx="11785599" cy="639763"/>
          </a:xfrm>
        </p:spPr>
        <p:txBody>
          <a:bodyPr>
            <a:noAutofit/>
          </a:bodyPr>
          <a:lstStyle/>
          <a:p>
            <a:r>
              <a:rPr lang="en-US" sz="4800" b="1" dirty="0"/>
              <a:t>Protocol complexity 20 years ago</a:t>
            </a:r>
          </a:p>
        </p:txBody>
      </p:sp>
      <p:sp>
        <p:nvSpPr>
          <p:cNvPr id="4" name="Oval 3"/>
          <p:cNvSpPr/>
          <p:nvPr/>
        </p:nvSpPr>
        <p:spPr>
          <a:xfrm>
            <a:off x="4591251" y="2656575"/>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Ethernet</a:t>
            </a:r>
            <a:endParaRPr lang="en-US" sz="1700" dirty="0">
              <a:solidFill>
                <a:prstClr val="black"/>
              </a:solidFill>
            </a:endParaRPr>
          </a:p>
        </p:txBody>
      </p:sp>
      <p:sp>
        <p:nvSpPr>
          <p:cNvPr id="5" name="Oval 4"/>
          <p:cNvSpPr/>
          <p:nvPr/>
        </p:nvSpPr>
        <p:spPr>
          <a:xfrm>
            <a:off x="3617496"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prstClr val="black"/>
                </a:solidFill>
              </a:rPr>
              <a:t>IPv4</a:t>
            </a:r>
          </a:p>
        </p:txBody>
      </p:sp>
      <p:sp>
        <p:nvSpPr>
          <p:cNvPr id="6" name="Oval 5"/>
          <p:cNvSpPr/>
          <p:nvPr/>
        </p:nvSpPr>
        <p:spPr>
          <a:xfrm>
            <a:off x="5733451"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IPX</a:t>
            </a:r>
            <a:endParaRPr lang="en-US" sz="1700" dirty="0">
              <a:solidFill>
                <a:prstClr val="black"/>
              </a:solidFill>
            </a:endParaRPr>
          </a:p>
        </p:txBody>
      </p:sp>
      <p:cxnSp>
        <p:nvCxnSpPr>
          <p:cNvPr id="8" name="Straight Arrow Connector 7"/>
          <p:cNvCxnSpPr>
            <a:stCxn id="4" idx="3"/>
            <a:endCxn id="5" idx="0"/>
          </p:cNvCxnSpPr>
          <p:nvPr/>
        </p:nvCxnSpPr>
        <p:spPr>
          <a:xfrm flipH="1">
            <a:off x="4411580" y="3338476"/>
            <a:ext cx="412253"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5"/>
            <a:endCxn id="6" idx="0"/>
          </p:cNvCxnSpPr>
          <p:nvPr/>
        </p:nvCxnSpPr>
        <p:spPr>
          <a:xfrm>
            <a:off x="5946838" y="3338476"/>
            <a:ext cx="580697"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86119" y="3451097"/>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
        <p:nvSpPr>
          <p:cNvPr id="15" name="TextBox 14"/>
          <p:cNvSpPr txBox="1"/>
          <p:nvPr/>
        </p:nvSpPr>
        <p:spPr>
          <a:xfrm>
            <a:off x="6119446" y="3392599"/>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Tree>
    <p:extLst>
      <p:ext uri="{BB962C8B-B14F-4D97-AF65-F5344CB8AC3E}">
        <p14:creationId xmlns:p14="http://schemas.microsoft.com/office/powerpoint/2010/main" val="48567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86" y="0"/>
            <a:ext cx="6385217" cy="6858000"/>
          </a:xfrm>
          <a:prstGeom prst="rect">
            <a:avLst/>
          </a:prstGeom>
        </p:spPr>
      </p:pic>
      <p:sp>
        <p:nvSpPr>
          <p:cNvPr id="6" name="Rectangle 5"/>
          <p:cNvSpPr/>
          <p:nvPr/>
        </p:nvSpPr>
        <p:spPr>
          <a:xfrm>
            <a:off x="3041583" y="2165685"/>
            <a:ext cx="1338811" cy="1039529"/>
          </a:xfrm>
          <a:prstGeom prst="rect">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13" name="Group 12"/>
          <p:cNvGrpSpPr/>
          <p:nvPr/>
        </p:nvGrpSpPr>
        <p:grpSpPr>
          <a:xfrm>
            <a:off x="4380394" y="332326"/>
            <a:ext cx="6580319" cy="4107183"/>
            <a:chOff x="4380393" y="332324"/>
            <a:chExt cx="6580318" cy="4107183"/>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332324"/>
              <a:ext cx="5734193" cy="4107183"/>
            </a:xfrm>
            <a:prstGeom prst="rect">
              <a:avLst/>
            </a:prstGeom>
            <a:ln w="19050">
              <a:solidFill>
                <a:schemeClr val="accent5"/>
              </a:solidFill>
              <a:prstDash val="sysDot"/>
            </a:ln>
          </p:spPr>
        </p:pic>
        <p:cxnSp>
          <p:nvCxnSpPr>
            <p:cNvPr id="8" name="Straight Connector 7"/>
            <p:cNvCxnSpPr/>
            <p:nvPr/>
          </p:nvCxnSpPr>
          <p:spPr>
            <a:xfrm flipV="1">
              <a:off x="4380393" y="332324"/>
              <a:ext cx="846125" cy="1833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80393" y="3205213"/>
              <a:ext cx="846125" cy="123429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81538" y="0"/>
            <a:ext cx="4228530" cy="1015663"/>
          </a:xfrm>
          <a:prstGeom prst="rect">
            <a:avLst/>
          </a:prstGeom>
          <a:noFill/>
        </p:spPr>
        <p:txBody>
          <a:bodyPr wrap="none" rtlCol="0">
            <a:spAutoFit/>
          </a:bodyPr>
          <a:lstStyle/>
          <a:p>
            <a:r>
              <a:rPr lang="en-US" sz="3200">
                <a:solidFill>
                  <a:prstClr val="black"/>
                </a:solidFill>
              </a:rPr>
              <a:t>Datacenter switch </a:t>
            </a:r>
            <a:r>
              <a:rPr lang="en-US" sz="3200" dirty="0">
                <a:solidFill>
                  <a:prstClr val="black"/>
                </a:solidFill>
              </a:rPr>
              <a:t>today</a:t>
            </a:r>
          </a:p>
          <a:p>
            <a:r>
              <a:rPr lang="en-US" sz="2800" dirty="0">
                <a:solidFill>
                  <a:srgbClr val="4472C4"/>
                </a:solidFill>
              </a:rPr>
              <a:t>switch.p4</a:t>
            </a:r>
            <a:endParaRPr lang="en-US" sz="2800" dirty="0">
              <a:solidFill>
                <a:prstClr val="black"/>
              </a:solidFill>
            </a:endParaRPr>
          </a:p>
        </p:txBody>
      </p:sp>
    </p:spTree>
    <p:extLst>
      <p:ext uri="{BB962C8B-B14F-4D97-AF65-F5344CB8AC3E}">
        <p14:creationId xmlns:p14="http://schemas.microsoft.com/office/powerpoint/2010/main" val="15943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50" y="107547"/>
            <a:ext cx="10515600" cy="1325563"/>
          </a:xfrm>
        </p:spPr>
        <p:txBody>
          <a:bodyPr>
            <a:normAutofit/>
          </a:bodyPr>
          <a:lstStyle/>
          <a:p>
            <a:r>
              <a:rPr lang="en-US" sz="4800" b="1" dirty="0"/>
              <a:t>Adding features: Some examples so far</a:t>
            </a:r>
          </a:p>
        </p:txBody>
      </p:sp>
      <p:sp>
        <p:nvSpPr>
          <p:cNvPr id="3" name="Content Placeholder 2"/>
          <p:cNvSpPr>
            <a:spLocks noGrp="1"/>
          </p:cNvSpPr>
          <p:nvPr>
            <p:ph sz="half" idx="4294967295"/>
          </p:nvPr>
        </p:nvSpPr>
        <p:spPr>
          <a:xfrm>
            <a:off x="609600" y="1547813"/>
            <a:ext cx="11582400" cy="5486400"/>
          </a:xfrm>
        </p:spPr>
        <p:txBody>
          <a:bodyPr/>
          <a:lstStyle/>
          <a:p>
            <a:pPr marL="514350" indent="-514350">
              <a:lnSpc>
                <a:spcPct val="150000"/>
              </a:lnSpc>
              <a:buFont typeface="+mj-lt"/>
              <a:buAutoNum type="arabicPeriod"/>
            </a:pPr>
            <a:r>
              <a:rPr lang="en-US" sz="3200" dirty="0"/>
              <a:t>New encapsulations and tunnels</a:t>
            </a:r>
          </a:p>
          <a:p>
            <a:pPr marL="514350" indent="-514350">
              <a:lnSpc>
                <a:spcPct val="150000"/>
              </a:lnSpc>
              <a:buFont typeface="+mj-lt"/>
              <a:buAutoNum type="arabicPeriod"/>
            </a:pPr>
            <a:r>
              <a:rPr lang="en-US" sz="3200" dirty="0"/>
              <a:t>New ways to tag packets for special treatment</a:t>
            </a:r>
          </a:p>
          <a:p>
            <a:pPr marL="514350" indent="-514350">
              <a:lnSpc>
                <a:spcPct val="150000"/>
              </a:lnSpc>
              <a:buFont typeface="+mj-lt"/>
              <a:buAutoNum type="arabicPeriod"/>
            </a:pPr>
            <a:r>
              <a:rPr lang="en-US" sz="3200" dirty="0"/>
              <a:t>New approaches to routing: e.g. source routing in MSDCs</a:t>
            </a:r>
          </a:p>
          <a:p>
            <a:pPr marL="514350" indent="-514350">
              <a:lnSpc>
                <a:spcPct val="150000"/>
              </a:lnSpc>
              <a:buFont typeface="+mj-lt"/>
              <a:buAutoNum type="arabicPeriod"/>
            </a:pPr>
            <a:r>
              <a:rPr lang="en-US" sz="3200" dirty="0"/>
              <a:t>New approaches to congestion control</a:t>
            </a:r>
          </a:p>
          <a:p>
            <a:pPr marL="514350" indent="-514350">
              <a:lnSpc>
                <a:spcPct val="150000"/>
              </a:lnSpc>
              <a:buFont typeface="+mj-lt"/>
              <a:buAutoNum type="arabicPeriod"/>
            </a:pPr>
            <a:r>
              <a:rPr lang="en-US" sz="3200" dirty="0"/>
              <a:t>New ways to process packets: e.g. processing ticker-symbols</a:t>
            </a:r>
          </a:p>
        </p:txBody>
      </p:sp>
    </p:spTree>
    <p:extLst>
      <p:ext uri="{BB962C8B-B14F-4D97-AF65-F5344CB8AC3E}">
        <p14:creationId xmlns:p14="http://schemas.microsoft.com/office/powerpoint/2010/main" val="1462343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25" y="25142"/>
            <a:ext cx="10515600" cy="1325563"/>
          </a:xfrm>
        </p:spPr>
        <p:txBody>
          <a:bodyPr>
            <a:normAutofit/>
          </a:bodyPr>
          <a:lstStyle/>
          <a:p>
            <a:r>
              <a:rPr lang="en-US" sz="4800" b="1" dirty="0"/>
              <a:t>New applications: Some examples so far</a:t>
            </a:r>
          </a:p>
        </p:txBody>
      </p:sp>
      <p:sp>
        <p:nvSpPr>
          <p:cNvPr id="3" name="Content Placeholder 2"/>
          <p:cNvSpPr>
            <a:spLocks noGrp="1"/>
          </p:cNvSpPr>
          <p:nvPr>
            <p:ph sz="half" idx="4294967295"/>
          </p:nvPr>
        </p:nvSpPr>
        <p:spPr>
          <a:xfrm>
            <a:off x="609600" y="1281113"/>
            <a:ext cx="11582400" cy="4662487"/>
          </a:xfrm>
        </p:spPr>
        <p:txBody>
          <a:bodyPr>
            <a:normAutofit lnSpcReduction="10000"/>
          </a:bodyPr>
          <a:lstStyle/>
          <a:p>
            <a:pPr marL="514350" indent="-514350">
              <a:lnSpc>
                <a:spcPct val="150000"/>
              </a:lnSpc>
              <a:buFont typeface="+mj-lt"/>
              <a:buAutoNum type="arabicPeriod"/>
            </a:pPr>
            <a:r>
              <a:rPr lang="en-US" sz="3200" dirty="0"/>
              <a:t>Layer-4 Load Balancer</a:t>
            </a:r>
            <a:r>
              <a:rPr lang="en-US" sz="3200" baseline="30000" dirty="0"/>
              <a:t>1</a:t>
            </a:r>
          </a:p>
          <a:p>
            <a:pPr marL="787400" lvl="1" indent="-268288">
              <a:lnSpc>
                <a:spcPct val="100000"/>
              </a:lnSpc>
              <a:buFont typeface="Wingdings" charset="2"/>
              <a:buChar char="§"/>
            </a:pPr>
            <a:r>
              <a:rPr lang="en-US" dirty="0"/>
              <a:t>Replace 100 servers or 10 dedicated boxes with one programmable switch</a:t>
            </a:r>
          </a:p>
          <a:p>
            <a:pPr marL="787400" lvl="1" indent="-268288">
              <a:lnSpc>
                <a:spcPct val="100000"/>
              </a:lnSpc>
              <a:buFont typeface="Wingdings" charset="2"/>
              <a:buChar char="§"/>
            </a:pPr>
            <a:r>
              <a:rPr lang="en-US" dirty="0"/>
              <a:t>Track and maintain mapping for 5-10 million http flows</a:t>
            </a:r>
          </a:p>
          <a:p>
            <a:pPr marL="514350" indent="-514350">
              <a:lnSpc>
                <a:spcPct val="150000"/>
              </a:lnSpc>
              <a:buFont typeface="+mj-lt"/>
              <a:buAutoNum type="arabicPeriod"/>
            </a:pPr>
            <a:r>
              <a:rPr lang="en-US" sz="3200" dirty="0"/>
              <a:t>Fast stateless firewall</a:t>
            </a:r>
          </a:p>
          <a:p>
            <a:pPr marL="808038" lvl="1" indent="-282575">
              <a:lnSpc>
                <a:spcPct val="150000"/>
              </a:lnSpc>
              <a:buFont typeface="Wingdings" charset="2"/>
              <a:buChar char="§"/>
            </a:pPr>
            <a:r>
              <a:rPr lang="en-US" dirty="0"/>
              <a:t>Add/delete and track 100s of thousands of new connections per second</a:t>
            </a:r>
          </a:p>
          <a:p>
            <a:pPr marL="514350" indent="-514350">
              <a:lnSpc>
                <a:spcPct val="150000"/>
              </a:lnSpc>
              <a:buFont typeface="+mj-lt"/>
              <a:buAutoNum type="arabicPeriod"/>
            </a:pPr>
            <a:r>
              <a:rPr lang="en-US" sz="3200" dirty="0"/>
              <a:t>Cache for Key-value store</a:t>
            </a:r>
            <a:r>
              <a:rPr lang="en-US" sz="3200" baseline="30000" dirty="0"/>
              <a:t>2</a:t>
            </a:r>
          </a:p>
          <a:p>
            <a:pPr marL="808038" lvl="1" indent="-231775">
              <a:lnSpc>
                <a:spcPct val="100000"/>
              </a:lnSpc>
              <a:buFont typeface="Wingdings" charset="2"/>
              <a:buChar char="§"/>
            </a:pPr>
            <a:r>
              <a:rPr lang="en-US" dirty="0" err="1"/>
              <a:t>Memcache</a:t>
            </a:r>
            <a:r>
              <a:rPr lang="en-US" dirty="0"/>
              <a:t> in-network cache for 100 servers</a:t>
            </a:r>
          </a:p>
          <a:p>
            <a:pPr marL="808038" lvl="1" indent="-231775">
              <a:lnSpc>
                <a:spcPct val="100000"/>
              </a:lnSpc>
              <a:buFont typeface="Wingdings" charset="2"/>
              <a:buChar char="§"/>
            </a:pPr>
            <a:r>
              <a:rPr lang="en-US" dirty="0"/>
              <a:t>1-2 billion operations per second</a:t>
            </a:r>
          </a:p>
          <a:p>
            <a:pPr marL="514350" indent="-514350">
              <a:lnSpc>
                <a:spcPct val="150000"/>
              </a:lnSpc>
              <a:buFont typeface="+mj-lt"/>
              <a:buAutoNum type="arabicPeriod"/>
            </a:pPr>
            <a:endParaRPr lang="en-US" sz="3200" dirty="0"/>
          </a:p>
          <a:p>
            <a:pPr marL="513260" indent="-268288">
              <a:lnSpc>
                <a:spcPct val="150000"/>
              </a:lnSpc>
              <a:buFont typeface="Wingdings" charset="2"/>
              <a:buChar char="§"/>
            </a:pPr>
            <a:endParaRPr lang="en-US" dirty="0"/>
          </a:p>
        </p:txBody>
      </p:sp>
      <p:sp>
        <p:nvSpPr>
          <p:cNvPr id="4" name="TextBox 3"/>
          <p:cNvSpPr txBox="1"/>
          <p:nvPr/>
        </p:nvSpPr>
        <p:spPr>
          <a:xfrm>
            <a:off x="164805" y="6211669"/>
            <a:ext cx="11744697" cy="646331"/>
          </a:xfrm>
          <a:prstGeom prst="rect">
            <a:avLst/>
          </a:prstGeom>
          <a:noFill/>
        </p:spPr>
        <p:txBody>
          <a:bodyPr wrap="square" rtlCol="0">
            <a:spAutoFit/>
          </a:bodyPr>
          <a:lstStyle/>
          <a:p>
            <a:r>
              <a:rPr lang="en-US" dirty="0">
                <a:solidFill>
                  <a:prstClr val="black"/>
                </a:solidFill>
              </a:rPr>
              <a:t>[1] “</a:t>
            </a:r>
            <a:r>
              <a:rPr lang="en-US" dirty="0" err="1">
                <a:solidFill>
                  <a:prstClr val="black"/>
                </a:solidFill>
              </a:rPr>
              <a:t>SilkRoad</a:t>
            </a:r>
            <a:r>
              <a:rPr lang="en-US" dirty="0">
                <a:solidFill>
                  <a:prstClr val="black"/>
                </a:solidFill>
              </a:rPr>
              <a:t>: Making </a:t>
            </a:r>
            <a:r>
              <a:rPr lang="en-US" dirty="0" err="1">
                <a:solidFill>
                  <a:prstClr val="black"/>
                </a:solidFill>
              </a:rPr>
              <a:t>Stateful</a:t>
            </a:r>
            <a:r>
              <a:rPr lang="en-US" dirty="0">
                <a:solidFill>
                  <a:prstClr val="black"/>
                </a:solidFill>
              </a:rPr>
              <a:t> Layer-4 Load Balancing Fast and Cheap Using Switching ASICs.” </a:t>
            </a:r>
            <a:r>
              <a:rPr lang="en-US" dirty="0" err="1">
                <a:solidFill>
                  <a:prstClr val="black"/>
                </a:solidFill>
              </a:rPr>
              <a:t>Rui</a:t>
            </a:r>
            <a:r>
              <a:rPr lang="en-US" dirty="0">
                <a:solidFill>
                  <a:prstClr val="black"/>
                </a:solidFill>
              </a:rPr>
              <a:t> Miao et al. </a:t>
            </a:r>
            <a:r>
              <a:rPr lang="en-US" dirty="0" err="1">
                <a:solidFill>
                  <a:prstClr val="black"/>
                </a:solidFill>
              </a:rPr>
              <a:t>Sigcomm</a:t>
            </a:r>
            <a:r>
              <a:rPr lang="en-US" dirty="0">
                <a:solidFill>
                  <a:prstClr val="black"/>
                </a:solidFill>
              </a:rPr>
              <a:t> 2017.  </a:t>
            </a:r>
          </a:p>
          <a:p>
            <a:r>
              <a:rPr lang="en-US" dirty="0">
                <a:solidFill>
                  <a:prstClr val="black"/>
                </a:solidFill>
              </a:rPr>
              <a:t>[2] “</a:t>
            </a:r>
            <a:r>
              <a:rPr lang="en-US" dirty="0" err="1">
                <a:solidFill>
                  <a:prstClr val="black"/>
                </a:solidFill>
              </a:rPr>
              <a:t>NetCache</a:t>
            </a:r>
            <a:r>
              <a:rPr lang="en-US" dirty="0">
                <a:solidFill>
                  <a:prstClr val="black"/>
                </a:solidFill>
              </a:rPr>
              <a:t>: Balancing Key-Value Stores with Fast In-Network Caching”, Xin </a:t>
            </a:r>
            <a:r>
              <a:rPr lang="en-US" dirty="0" err="1">
                <a:solidFill>
                  <a:prstClr val="black"/>
                </a:solidFill>
              </a:rPr>
              <a:t>Jin</a:t>
            </a:r>
            <a:r>
              <a:rPr lang="en-US" dirty="0">
                <a:solidFill>
                  <a:prstClr val="black"/>
                </a:solidFill>
              </a:rPr>
              <a:t> et al. To appear at SOSP 2017</a:t>
            </a:r>
          </a:p>
        </p:txBody>
      </p:sp>
    </p:spTree>
    <p:extLst>
      <p:ext uri="{BB962C8B-B14F-4D97-AF65-F5344CB8AC3E}">
        <p14:creationId xmlns:p14="http://schemas.microsoft.com/office/powerpoint/2010/main" val="179781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Agenda</a:t>
            </a:r>
          </a:p>
        </p:txBody>
      </p:sp>
      <p:sp>
        <p:nvSpPr>
          <p:cNvPr id="3" name="Content Placeholder 2"/>
          <p:cNvSpPr>
            <a:spLocks noGrp="1"/>
          </p:cNvSpPr>
          <p:nvPr>
            <p:ph idx="1"/>
          </p:nvPr>
        </p:nvSpPr>
        <p:spPr/>
        <p:txBody>
          <a:bodyPr/>
          <a:lstStyle/>
          <a:p>
            <a:r>
              <a:rPr lang="en-US" altLang="zh-CN" b="1" dirty="0"/>
              <a:t>Programmable</a:t>
            </a:r>
            <a:r>
              <a:rPr lang="zh-CN" altLang="en-US" b="1" dirty="0"/>
              <a:t> </a:t>
            </a:r>
            <a:r>
              <a:rPr lang="en-US" altLang="zh-CN" b="1" dirty="0"/>
              <a:t>Networks</a:t>
            </a:r>
          </a:p>
          <a:p>
            <a:r>
              <a:rPr lang="en-US" altLang="zh-CN" b="1" dirty="0"/>
              <a:t>Tutorial</a:t>
            </a:r>
            <a:r>
              <a:rPr lang="zh-CN" altLang="en-US" b="1" dirty="0"/>
              <a:t> </a:t>
            </a:r>
            <a:r>
              <a:rPr lang="en-US" altLang="zh-CN" b="1" dirty="0"/>
              <a:t>on</a:t>
            </a:r>
            <a:r>
              <a:rPr lang="zh-CN" altLang="en-US" b="1" dirty="0"/>
              <a:t> </a:t>
            </a:r>
            <a:r>
              <a:rPr lang="en-US" altLang="zh-CN" b="1" dirty="0"/>
              <a:t>Assignment</a:t>
            </a:r>
            <a:r>
              <a:rPr lang="zh-CN" altLang="en-US" b="1" dirty="0"/>
              <a:t> </a:t>
            </a:r>
            <a:r>
              <a:rPr lang="en-US" altLang="zh-CN" b="1" dirty="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3</a:t>
            </a:fld>
            <a:endParaRPr lang="en-US"/>
          </a:p>
        </p:txBody>
      </p:sp>
    </p:spTree>
    <p:extLst>
      <p:ext uri="{BB962C8B-B14F-4D97-AF65-F5344CB8AC3E}">
        <p14:creationId xmlns:p14="http://schemas.microsoft.com/office/powerpoint/2010/main" val="1357314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prstClr val="black"/>
                </a:solidFill>
              </a:rPr>
              <a:t>Silicon independence</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3</a:t>
            </a:r>
          </a:p>
        </p:txBody>
      </p:sp>
    </p:spTree>
    <p:extLst>
      <p:ext uri="{BB962C8B-B14F-4D97-AF65-F5344CB8AC3E}">
        <p14:creationId xmlns:p14="http://schemas.microsoft.com/office/powerpoint/2010/main" val="702950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P4 Runtime  </a:t>
            </a:r>
            <a:r>
              <a:rPr lang="en-US" sz="2700" dirty="0"/>
              <a:t>Open-source project to remotely control P4 switches</a:t>
            </a:r>
            <a:r>
              <a:rPr lang="en-US" sz="2700" baseline="30000" dirty="0"/>
              <a:t>1</a:t>
            </a:r>
            <a:endParaRPr lang="en-US" baseline="300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1735458" y="3314699"/>
            <a:ext cx="2037230" cy="1473639"/>
          </a:xfrm>
          <a:prstGeom prst="rect">
            <a:avLst/>
          </a:prstGeom>
          <a:scene3d>
            <a:camera prst="orthographicFront"/>
            <a:lightRig rig="chilly" dir="t"/>
          </a:scene3d>
        </p:spPr>
      </p:pic>
      <p:grpSp>
        <p:nvGrpSpPr>
          <p:cNvPr id="22" name="Group 21"/>
          <p:cNvGrpSpPr/>
          <p:nvPr/>
        </p:nvGrpSpPr>
        <p:grpSpPr>
          <a:xfrm>
            <a:off x="1784766" y="4565276"/>
            <a:ext cx="1893005" cy="1494987"/>
            <a:chOff x="2053707" y="4390464"/>
            <a:chExt cx="1893005" cy="1494987"/>
          </a:xfrm>
          <a:solidFill>
            <a:schemeClr val="accent1">
              <a:lumMod val="60000"/>
              <a:lumOff val="40000"/>
            </a:schemeClr>
          </a:solidFill>
        </p:grpSpPr>
        <p:sp>
          <p:nvSpPr>
            <p:cNvPr id="6" name="Rectangle 5"/>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3965428" y="3314699"/>
            <a:ext cx="2037230" cy="1473639"/>
          </a:xfrm>
          <a:prstGeom prst="rect">
            <a:avLst/>
          </a:prstGeom>
          <a:scene3d>
            <a:camera prst="orthographicFront"/>
            <a:lightRig rig="chilly" dir="t"/>
          </a:scene3d>
        </p:spPr>
      </p:pic>
      <p:grpSp>
        <p:nvGrpSpPr>
          <p:cNvPr id="24" name="Group 23"/>
          <p:cNvGrpSpPr/>
          <p:nvPr/>
        </p:nvGrpSpPr>
        <p:grpSpPr>
          <a:xfrm>
            <a:off x="4014736" y="4565276"/>
            <a:ext cx="1893005" cy="1494987"/>
            <a:chOff x="2053707" y="4390464"/>
            <a:chExt cx="1893005" cy="1494987"/>
          </a:xfrm>
          <a:solidFill>
            <a:schemeClr val="accent1">
              <a:lumMod val="60000"/>
              <a:lumOff val="40000"/>
            </a:schemeClr>
          </a:solidFill>
        </p:grpSpPr>
        <p:sp>
          <p:nvSpPr>
            <p:cNvPr id="25" name="Rectangle 24"/>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41" name="Picture 40"/>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6195398" y="3314699"/>
            <a:ext cx="2037230" cy="1473639"/>
          </a:xfrm>
          <a:prstGeom prst="rect">
            <a:avLst/>
          </a:prstGeom>
          <a:scene3d>
            <a:camera prst="orthographicFront"/>
            <a:lightRig rig="chilly" dir="t"/>
          </a:scene3d>
        </p:spPr>
      </p:pic>
      <p:grpSp>
        <p:nvGrpSpPr>
          <p:cNvPr id="42" name="Group 41"/>
          <p:cNvGrpSpPr/>
          <p:nvPr/>
        </p:nvGrpSpPr>
        <p:grpSpPr>
          <a:xfrm>
            <a:off x="6244706" y="4565276"/>
            <a:ext cx="1893005" cy="1494987"/>
            <a:chOff x="2053707" y="4390464"/>
            <a:chExt cx="1893005" cy="1494987"/>
          </a:xfrm>
          <a:solidFill>
            <a:schemeClr val="accent1">
              <a:lumMod val="60000"/>
              <a:lumOff val="40000"/>
            </a:schemeClr>
          </a:solidFill>
        </p:grpSpPr>
        <p:sp>
          <p:nvSpPr>
            <p:cNvPr id="43" name="Rectangle 42"/>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9" name="Picture 58"/>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8425368" y="3314699"/>
            <a:ext cx="2037230" cy="1473639"/>
          </a:xfrm>
          <a:prstGeom prst="rect">
            <a:avLst/>
          </a:prstGeom>
          <a:scene3d>
            <a:camera prst="orthographicFront"/>
            <a:lightRig rig="chilly" dir="t"/>
          </a:scene3d>
        </p:spPr>
      </p:pic>
      <p:grpSp>
        <p:nvGrpSpPr>
          <p:cNvPr id="60" name="Group 59"/>
          <p:cNvGrpSpPr/>
          <p:nvPr/>
        </p:nvGrpSpPr>
        <p:grpSpPr>
          <a:xfrm>
            <a:off x="8474676" y="4565276"/>
            <a:ext cx="1893005" cy="1494987"/>
            <a:chOff x="2053707" y="4390464"/>
            <a:chExt cx="1893005" cy="1494987"/>
          </a:xfrm>
          <a:solidFill>
            <a:schemeClr val="accent1">
              <a:lumMod val="60000"/>
              <a:lumOff val="40000"/>
            </a:schemeClr>
          </a:solidFill>
        </p:grpSpPr>
        <p:sp>
          <p:nvSpPr>
            <p:cNvPr id="61" name="Rectangle 60"/>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7" name="Rounded Rectangle 76"/>
          <p:cNvSpPr/>
          <p:nvPr/>
        </p:nvSpPr>
        <p:spPr>
          <a:xfrm>
            <a:off x="1784765" y="1104077"/>
            <a:ext cx="8582915" cy="720660"/>
          </a:xfrm>
          <a:prstGeom prst="roundRect">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380972"/>
            <a:r>
              <a:rPr lang="en-US" sz="2400" b="1" dirty="0">
                <a:solidFill>
                  <a:prstClr val="white"/>
                </a:solidFill>
              </a:rPr>
              <a:t>Remote Control Plane</a:t>
            </a:r>
            <a:endParaRPr lang="en-US" sz="1600" dirty="0">
              <a:solidFill>
                <a:prstClr val="white"/>
              </a:solidFill>
            </a:endParaRPr>
          </a:p>
        </p:txBody>
      </p:sp>
      <p:grpSp>
        <p:nvGrpSpPr>
          <p:cNvPr id="121" name="Group 120"/>
          <p:cNvGrpSpPr/>
          <p:nvPr/>
        </p:nvGrpSpPr>
        <p:grpSpPr>
          <a:xfrm>
            <a:off x="2378676" y="3922476"/>
            <a:ext cx="7456393" cy="359234"/>
            <a:chOff x="2378676" y="3922476"/>
            <a:chExt cx="7456393" cy="359234"/>
          </a:xfrm>
        </p:grpSpPr>
        <p:sp>
          <p:nvSpPr>
            <p:cNvPr id="79" name="Rounded Rectangle 78"/>
            <p:cNvSpPr/>
            <p:nvPr/>
          </p:nvSpPr>
          <p:spPr>
            <a:xfrm>
              <a:off x="2378676" y="3922479"/>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sp>
          <p:nvSpPr>
            <p:cNvPr id="80" name="Rounded Rectangle 79"/>
            <p:cNvSpPr/>
            <p:nvPr/>
          </p:nvSpPr>
          <p:spPr>
            <a:xfrm>
              <a:off x="4608646" y="3922478"/>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sp>
          <p:nvSpPr>
            <p:cNvPr id="81" name="Rounded Rectangle 80"/>
            <p:cNvSpPr/>
            <p:nvPr/>
          </p:nvSpPr>
          <p:spPr>
            <a:xfrm>
              <a:off x="6838616" y="3922477"/>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sp>
          <p:nvSpPr>
            <p:cNvPr id="82" name="Rounded Rectangle 81"/>
            <p:cNvSpPr/>
            <p:nvPr/>
          </p:nvSpPr>
          <p:spPr>
            <a:xfrm>
              <a:off x="9068586" y="3922476"/>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grpSp>
      <p:sp>
        <p:nvSpPr>
          <p:cNvPr id="83" name="TextBox 82"/>
          <p:cNvSpPr txBox="1"/>
          <p:nvPr/>
        </p:nvSpPr>
        <p:spPr>
          <a:xfrm>
            <a:off x="426776" y="3861158"/>
            <a:ext cx="1294137" cy="646331"/>
          </a:xfrm>
          <a:prstGeom prst="rect">
            <a:avLst/>
          </a:prstGeom>
          <a:noFill/>
        </p:spPr>
        <p:txBody>
          <a:bodyPr wrap="none" rtlCol="0">
            <a:spAutoFit/>
          </a:bodyPr>
          <a:lstStyle/>
          <a:p>
            <a:pPr algn="ctr"/>
            <a:r>
              <a:rPr lang="en-US" dirty="0">
                <a:solidFill>
                  <a:prstClr val="black"/>
                </a:solidFill>
              </a:rPr>
              <a:t>Top of Rack</a:t>
            </a:r>
          </a:p>
          <a:p>
            <a:pPr algn="ctr"/>
            <a:r>
              <a:rPr lang="en-US" dirty="0">
                <a:solidFill>
                  <a:prstClr val="black"/>
                </a:solidFill>
              </a:rPr>
              <a:t>P4 Switches</a:t>
            </a:r>
          </a:p>
        </p:txBody>
      </p:sp>
      <p:grpSp>
        <p:nvGrpSpPr>
          <p:cNvPr id="99" name="Group 98"/>
          <p:cNvGrpSpPr/>
          <p:nvPr/>
        </p:nvGrpSpPr>
        <p:grpSpPr>
          <a:xfrm>
            <a:off x="2370830" y="1824922"/>
            <a:ext cx="774329" cy="2096752"/>
            <a:chOff x="2370830" y="1824922"/>
            <a:chExt cx="774329" cy="2096752"/>
          </a:xfrm>
        </p:grpSpPr>
        <p:sp>
          <p:nvSpPr>
            <p:cNvPr id="84" name="Rounded Rectangle 83"/>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85" name="Rounded Rectangle 84"/>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92" name="Can 91"/>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Can 96"/>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95" name="TextBox 94"/>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96" name="TextBox 95"/>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00" name="Group 99"/>
          <p:cNvGrpSpPr/>
          <p:nvPr/>
        </p:nvGrpSpPr>
        <p:grpSpPr>
          <a:xfrm>
            <a:off x="4596877" y="1832218"/>
            <a:ext cx="774329" cy="2096752"/>
            <a:chOff x="2370830" y="1824922"/>
            <a:chExt cx="774329" cy="2096752"/>
          </a:xfrm>
        </p:grpSpPr>
        <p:sp>
          <p:nvSpPr>
            <p:cNvPr id="101" name="Rounded Rectangle 100"/>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02" name="Rounded Rectangle 101"/>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03" name="Can 102"/>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4" name="Can 103"/>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05" name="TextBox 104"/>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106" name="TextBox 105"/>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07" name="Group 106"/>
          <p:cNvGrpSpPr/>
          <p:nvPr/>
        </p:nvGrpSpPr>
        <p:grpSpPr>
          <a:xfrm>
            <a:off x="6829648" y="1832790"/>
            <a:ext cx="774329" cy="2096752"/>
            <a:chOff x="2370830" y="1824922"/>
            <a:chExt cx="774329" cy="2096752"/>
          </a:xfrm>
        </p:grpSpPr>
        <p:sp>
          <p:nvSpPr>
            <p:cNvPr id="108" name="Rounded Rectangle 107"/>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09" name="Rounded Rectangle 108"/>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10" name="Can 109"/>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Can 110"/>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2" name="TextBox 111"/>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113" name="TextBox 112"/>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14" name="Group 113"/>
          <p:cNvGrpSpPr/>
          <p:nvPr/>
        </p:nvGrpSpPr>
        <p:grpSpPr>
          <a:xfrm>
            <a:off x="9062419" y="1833362"/>
            <a:ext cx="774329" cy="2096752"/>
            <a:chOff x="2370830" y="1824922"/>
            <a:chExt cx="774329" cy="2096752"/>
          </a:xfrm>
        </p:grpSpPr>
        <p:sp>
          <p:nvSpPr>
            <p:cNvPr id="115" name="Rounded Rectangle 114"/>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16" name="Rounded Rectangle 115"/>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17" name="Can 116"/>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8" name="Can 117"/>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9" name="TextBox 118"/>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120" name="TextBox 119"/>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22" name="Group 121"/>
          <p:cNvGrpSpPr/>
          <p:nvPr/>
        </p:nvGrpSpPr>
        <p:grpSpPr>
          <a:xfrm>
            <a:off x="3181091" y="1824737"/>
            <a:ext cx="2345628" cy="2096937"/>
            <a:chOff x="3181091" y="1824737"/>
            <a:chExt cx="2345628" cy="2096937"/>
          </a:xfrm>
        </p:grpSpPr>
        <p:sp>
          <p:nvSpPr>
            <p:cNvPr id="93" name="TextBox 92"/>
            <p:cNvSpPr txBox="1"/>
            <p:nvPr/>
          </p:nvSpPr>
          <p:spPr>
            <a:xfrm>
              <a:off x="3339517" y="2462455"/>
              <a:ext cx="2187202" cy="830997"/>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en-US" sz="1600" b="1" dirty="0">
                  <a:solidFill>
                    <a:prstClr val="black"/>
                  </a:solidFill>
                </a:rPr>
                <a:t>P4 Runtime API </a:t>
              </a:r>
              <a:r>
                <a:rPr lang="en-US" sz="1600" dirty="0">
                  <a:solidFill>
                    <a:prstClr val="black"/>
                  </a:solidFill>
                </a:rPr>
                <a:t>is:</a:t>
              </a:r>
            </a:p>
            <a:p>
              <a:pPr marL="174625" indent="-174625">
                <a:buFont typeface="Arial" charset="0"/>
                <a:buChar char="•"/>
              </a:pPr>
              <a:r>
                <a:rPr lang="en-US" sz="1600" dirty="0">
                  <a:solidFill>
                    <a:prstClr val="black"/>
                  </a:solidFill>
                </a:rPr>
                <a:t>Silicon Independent</a:t>
              </a:r>
            </a:p>
            <a:p>
              <a:pPr marL="174625" indent="-174625">
                <a:buFont typeface="Arial" charset="0"/>
                <a:buChar char="•"/>
              </a:pPr>
              <a:r>
                <a:rPr lang="en-US" sz="1600" dirty="0">
                  <a:solidFill>
                    <a:prstClr val="black"/>
                  </a:solidFill>
                </a:rPr>
                <a:t>Program Independent</a:t>
              </a:r>
              <a:endParaRPr lang="en-US" sz="1200" dirty="0">
                <a:solidFill>
                  <a:prstClr val="black"/>
                </a:solidFill>
              </a:endParaRPr>
            </a:p>
          </p:txBody>
        </p:sp>
        <p:sp>
          <p:nvSpPr>
            <p:cNvPr id="98" name="Right Brace 97"/>
            <p:cNvSpPr/>
            <p:nvPr/>
          </p:nvSpPr>
          <p:spPr>
            <a:xfrm>
              <a:off x="3181091" y="1824737"/>
              <a:ext cx="162742" cy="2096937"/>
            </a:xfrm>
            <a:prstGeom prst="rightBrace">
              <a:avLst>
                <a:gd name="adj1" fmla="val 47967"/>
                <a:gd name="adj2" fmla="val 38492"/>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sp>
        <p:nvSpPr>
          <p:cNvPr id="3" name="TextBox 2"/>
          <p:cNvSpPr txBox="1"/>
          <p:nvPr/>
        </p:nvSpPr>
        <p:spPr>
          <a:xfrm>
            <a:off x="527747" y="6488668"/>
            <a:ext cx="11096949" cy="369332"/>
          </a:xfrm>
          <a:prstGeom prst="rect">
            <a:avLst/>
          </a:prstGeom>
          <a:noFill/>
        </p:spPr>
        <p:txBody>
          <a:bodyPr wrap="none" rtlCol="0">
            <a:spAutoFit/>
          </a:bodyPr>
          <a:lstStyle/>
          <a:p>
            <a:r>
              <a:rPr lang="en-US" dirty="0">
                <a:solidFill>
                  <a:prstClr val="black"/>
                </a:solidFill>
              </a:rPr>
              <a:t>[1] “P4 Program-dependent Controller Interface for SDN Applications”, Samar Abdi </a:t>
            </a:r>
            <a:r>
              <a:rPr lang="en-US">
                <a:solidFill>
                  <a:prstClr val="black"/>
                </a:solidFill>
              </a:rPr>
              <a:t>et al (Google</a:t>
            </a:r>
            <a:r>
              <a:rPr lang="en-US" dirty="0">
                <a:solidFill>
                  <a:prstClr val="black"/>
                </a:solidFill>
              </a:rPr>
              <a:t>), P4 Workshop 2017</a:t>
            </a:r>
          </a:p>
        </p:txBody>
      </p:sp>
    </p:spTree>
    <p:extLst>
      <p:ext uri="{BB962C8B-B14F-4D97-AF65-F5344CB8AC3E}">
        <p14:creationId xmlns:p14="http://schemas.microsoft.com/office/powerpoint/2010/main" val="11743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2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200"/>
                                        <p:tgtEl>
                                          <p:spTgt spid="100"/>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200"/>
                                        <p:tgtEl>
                                          <p:spTgt spid="107"/>
                                        </p:tgtEl>
                                      </p:cBhvr>
                                    </p:animEffect>
                                  </p:childTnLst>
                                </p:cTn>
                              </p:par>
                              <p:par>
                                <p:cTn id="22" presetID="10" presetClass="entr" presetSubtype="0"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2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prstClr val="black"/>
                </a:solidFill>
              </a:rPr>
              <a:t>Network telemetry</a:t>
            </a:r>
            <a:endParaRPr lang="en-US" b="1" dirty="0">
              <a:solidFill>
                <a:prstClr val="black"/>
              </a:solidFill>
            </a:endParaRPr>
          </a:p>
        </p:txBody>
      </p:sp>
      <p:sp>
        <p:nvSpPr>
          <p:cNvPr id="4" name="Oval 3"/>
          <p:cNvSpPr/>
          <p:nvPr/>
        </p:nvSpPr>
        <p:spPr>
          <a:xfrm>
            <a:off x="2375274"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4</a:t>
            </a:r>
          </a:p>
        </p:txBody>
      </p:sp>
    </p:spTree>
    <p:extLst>
      <p:ext uri="{BB962C8B-B14F-4D97-AF65-F5344CB8AC3E}">
        <p14:creationId xmlns:p14="http://schemas.microsoft.com/office/powerpoint/2010/main" val="1669662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5" name="Group 164"/>
          <p:cNvGrpSpPr/>
          <p:nvPr/>
        </p:nvGrpSpPr>
        <p:grpSpPr>
          <a:xfrm>
            <a:off x="9702653" y="2896126"/>
            <a:ext cx="710289" cy="2032228"/>
            <a:chOff x="2133452" y="2908825"/>
            <a:chExt cx="710289" cy="2032228"/>
          </a:xfrm>
        </p:grpSpPr>
        <p:grpSp>
          <p:nvGrpSpPr>
            <p:cNvPr id="166" name="Group 165"/>
            <p:cNvGrpSpPr>
              <a:grpSpLocks noChangeAspect="1"/>
            </p:cNvGrpSpPr>
            <p:nvPr/>
          </p:nvGrpSpPr>
          <p:grpSpPr>
            <a:xfrm>
              <a:off x="2133452" y="4685265"/>
              <a:ext cx="710289" cy="255788"/>
              <a:chOff x="12523788" y="-511175"/>
              <a:chExt cx="13454062" cy="4845051"/>
            </a:xfrm>
          </p:grpSpPr>
          <p:sp>
            <p:nvSpPr>
              <p:cNvPr id="221" name="Freeform 22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2" name="Freeform 22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3" name="Freeform 22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4" name="Freeform 22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5" name="Freeform 22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6" name="Rectangle 22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7" name="Rectangle 22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8" name="Rectangle 22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7" name="Group 166"/>
            <p:cNvGrpSpPr>
              <a:grpSpLocks noChangeAspect="1"/>
            </p:cNvGrpSpPr>
            <p:nvPr/>
          </p:nvGrpSpPr>
          <p:grpSpPr>
            <a:xfrm>
              <a:off x="2133452" y="4431487"/>
              <a:ext cx="710289" cy="255788"/>
              <a:chOff x="12523788" y="-511175"/>
              <a:chExt cx="13454062" cy="4845051"/>
            </a:xfrm>
          </p:grpSpPr>
          <p:sp>
            <p:nvSpPr>
              <p:cNvPr id="213" name="Freeform 21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4" name="Freeform 21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5" name="Freeform 21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6" name="Freeform 21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7" name="Freeform 21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8" name="Rectangle 21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9" name="Rectangle 21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0" name="Rectangle 21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8" name="Group 167"/>
            <p:cNvGrpSpPr>
              <a:grpSpLocks noChangeAspect="1"/>
            </p:cNvGrpSpPr>
            <p:nvPr/>
          </p:nvGrpSpPr>
          <p:grpSpPr>
            <a:xfrm>
              <a:off x="2133452" y="4177710"/>
              <a:ext cx="710289" cy="255788"/>
              <a:chOff x="12523788" y="-511175"/>
              <a:chExt cx="13454062" cy="4845051"/>
            </a:xfrm>
          </p:grpSpPr>
          <p:sp>
            <p:nvSpPr>
              <p:cNvPr id="205" name="Freeform 20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6" name="Freeform 20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7" name="Freeform 20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8" name="Freeform 20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9" name="Freeform 20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0" name="Rectangle 20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1" name="Rectangle 2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2" name="Rectangle 2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9" name="Group 168"/>
            <p:cNvGrpSpPr>
              <a:grpSpLocks noChangeAspect="1"/>
            </p:cNvGrpSpPr>
            <p:nvPr/>
          </p:nvGrpSpPr>
          <p:grpSpPr>
            <a:xfrm>
              <a:off x="2133452" y="3923933"/>
              <a:ext cx="710289" cy="255788"/>
              <a:chOff x="12523788" y="-511175"/>
              <a:chExt cx="13454062" cy="4845051"/>
            </a:xfrm>
          </p:grpSpPr>
          <p:sp>
            <p:nvSpPr>
              <p:cNvPr id="197" name="Freeform 19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8" name="Freeform 19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9" name="Freeform 19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0" name="Freeform 19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1" name="Freeform 20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2" name="Rectangle 20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3" name="Rectangle 20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4" name="Rectangle 20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0" name="Group 169"/>
            <p:cNvGrpSpPr>
              <a:grpSpLocks noChangeAspect="1"/>
            </p:cNvGrpSpPr>
            <p:nvPr/>
          </p:nvGrpSpPr>
          <p:grpSpPr>
            <a:xfrm>
              <a:off x="2133452" y="3416379"/>
              <a:ext cx="710289" cy="255788"/>
              <a:chOff x="12523788" y="-511175"/>
              <a:chExt cx="13454062" cy="4845051"/>
            </a:xfrm>
          </p:grpSpPr>
          <p:sp>
            <p:nvSpPr>
              <p:cNvPr id="189" name="Freeform 18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0" name="Freeform 18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1" name="Freeform 19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2" name="Freeform 19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3" name="Freeform 19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4" name="Rectangle 19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5" name="Rectangle 19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6" name="Rectangle 19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1" name="Group 170"/>
            <p:cNvGrpSpPr>
              <a:grpSpLocks noChangeAspect="1"/>
            </p:cNvGrpSpPr>
            <p:nvPr/>
          </p:nvGrpSpPr>
          <p:grpSpPr>
            <a:xfrm>
              <a:off x="2133452" y="3162602"/>
              <a:ext cx="710289" cy="255788"/>
              <a:chOff x="12523788" y="-511175"/>
              <a:chExt cx="13454062" cy="4845051"/>
            </a:xfrm>
          </p:grpSpPr>
          <p:sp>
            <p:nvSpPr>
              <p:cNvPr id="181" name="Freeform 18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2" name="Freeform 18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3" name="Freeform 18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4" name="Freeform 18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5" name="Freeform 18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6" name="Rectangle 18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7" name="Rectangle 18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8" name="Rectangle 18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2" name="Group 171"/>
            <p:cNvGrpSpPr>
              <a:grpSpLocks noChangeAspect="1"/>
            </p:cNvGrpSpPr>
            <p:nvPr/>
          </p:nvGrpSpPr>
          <p:grpSpPr>
            <a:xfrm>
              <a:off x="2133452" y="2908825"/>
              <a:ext cx="710289" cy="255788"/>
              <a:chOff x="12523788" y="-511175"/>
              <a:chExt cx="13454062" cy="4845051"/>
            </a:xfrm>
          </p:grpSpPr>
          <p:sp>
            <p:nvSpPr>
              <p:cNvPr id="173" name="Freeform 17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4" name="Freeform 17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5" name="Freeform 17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6" name="Freeform 17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7" name="Freeform 17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8" name="Rectangle 17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9" name="Rectangle 17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0" name="Rectangle 17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48" name="Group 147"/>
          <p:cNvGrpSpPr/>
          <p:nvPr/>
        </p:nvGrpSpPr>
        <p:grpSpPr>
          <a:xfrm>
            <a:off x="2133453" y="2908826"/>
            <a:ext cx="710289" cy="2032228"/>
            <a:chOff x="2133452" y="2908825"/>
            <a:chExt cx="710289" cy="2032228"/>
          </a:xfrm>
        </p:grpSpPr>
        <p:grpSp>
          <p:nvGrpSpPr>
            <p:cNvPr id="4" name="Group 3"/>
            <p:cNvGrpSpPr>
              <a:grpSpLocks noChangeAspect="1"/>
            </p:cNvGrpSpPr>
            <p:nvPr/>
          </p:nvGrpSpPr>
          <p:grpSpPr>
            <a:xfrm>
              <a:off x="2133452" y="4685265"/>
              <a:ext cx="710289" cy="255788"/>
              <a:chOff x="12523788" y="-511175"/>
              <a:chExt cx="13454062" cy="4845051"/>
            </a:xfrm>
          </p:grpSpPr>
          <p:sp>
            <p:nvSpPr>
              <p:cNvPr id="5" name="Freeform 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 name="Freeform 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 name="Freeform 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 name="Freeform 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 name="Freeform 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0" name="Rectangle 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1" name="Rectangle 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2" name="Rectangle 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3" name="Group 12"/>
            <p:cNvGrpSpPr>
              <a:grpSpLocks noChangeAspect="1"/>
            </p:cNvGrpSpPr>
            <p:nvPr/>
          </p:nvGrpSpPr>
          <p:grpSpPr>
            <a:xfrm>
              <a:off x="2133452" y="4431487"/>
              <a:ext cx="710289" cy="255788"/>
              <a:chOff x="12523788" y="-511175"/>
              <a:chExt cx="13454062" cy="4845051"/>
            </a:xfrm>
          </p:grpSpPr>
          <p:sp>
            <p:nvSpPr>
              <p:cNvPr id="14" name="Freeform 13"/>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 name="Freeform 14"/>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 name="Freeform 15"/>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 name="Freeform 16"/>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 name="Freeform 17"/>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 name="Rectangle 18"/>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 name="Rectangle 19"/>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Rectangle 20"/>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22" name="Group 21"/>
            <p:cNvGrpSpPr>
              <a:grpSpLocks noChangeAspect="1"/>
            </p:cNvGrpSpPr>
            <p:nvPr/>
          </p:nvGrpSpPr>
          <p:grpSpPr>
            <a:xfrm>
              <a:off x="2133452" y="4177710"/>
              <a:ext cx="710289" cy="255788"/>
              <a:chOff x="12523788" y="-511175"/>
              <a:chExt cx="13454062" cy="4845051"/>
            </a:xfrm>
          </p:grpSpPr>
          <p:sp>
            <p:nvSpPr>
              <p:cNvPr id="23" name="Freeform 2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Freeform 2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Freeform 2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Freeform 2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8" name="Rectangle 2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9" name="Rectangle 2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Rectangle 2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31" name="Group 30"/>
            <p:cNvGrpSpPr>
              <a:grpSpLocks noChangeAspect="1"/>
            </p:cNvGrpSpPr>
            <p:nvPr/>
          </p:nvGrpSpPr>
          <p:grpSpPr>
            <a:xfrm>
              <a:off x="2133452" y="3923933"/>
              <a:ext cx="710289" cy="255788"/>
              <a:chOff x="12523788" y="-511175"/>
              <a:chExt cx="13454062" cy="4845051"/>
            </a:xfrm>
          </p:grpSpPr>
          <p:sp>
            <p:nvSpPr>
              <p:cNvPr id="32" name="Freeform 3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Freeform 3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Freeform 3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Rectangle 3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Rectangle 3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9" name="Group 48"/>
            <p:cNvGrpSpPr>
              <a:grpSpLocks noChangeAspect="1"/>
            </p:cNvGrpSpPr>
            <p:nvPr/>
          </p:nvGrpSpPr>
          <p:grpSpPr>
            <a:xfrm>
              <a:off x="2133452" y="3416379"/>
              <a:ext cx="710289" cy="255788"/>
              <a:chOff x="12523788" y="-511175"/>
              <a:chExt cx="13454062" cy="4845051"/>
            </a:xfrm>
          </p:grpSpPr>
          <p:sp>
            <p:nvSpPr>
              <p:cNvPr id="50" name="Freeform 4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Freeform 5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Freeform 5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Rectangle 5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Rectangle 5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58" name="Group 57"/>
            <p:cNvGrpSpPr>
              <a:grpSpLocks noChangeAspect="1"/>
            </p:cNvGrpSpPr>
            <p:nvPr/>
          </p:nvGrpSpPr>
          <p:grpSpPr>
            <a:xfrm>
              <a:off x="2133452" y="3162602"/>
              <a:ext cx="710289" cy="255788"/>
              <a:chOff x="12523788" y="-511175"/>
              <a:chExt cx="13454062" cy="4845051"/>
            </a:xfrm>
          </p:grpSpPr>
          <p:sp>
            <p:nvSpPr>
              <p:cNvPr id="59" name="Freeform 5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Freeform 6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6" name="Rectangle 6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67" name="Group 66"/>
            <p:cNvGrpSpPr>
              <a:grpSpLocks noChangeAspect="1"/>
            </p:cNvGrpSpPr>
            <p:nvPr/>
          </p:nvGrpSpPr>
          <p:grpSpPr>
            <a:xfrm>
              <a:off x="2133452" y="2908825"/>
              <a:ext cx="710289" cy="255788"/>
              <a:chOff x="12523788" y="-511175"/>
              <a:chExt cx="13454062" cy="4845051"/>
            </a:xfrm>
          </p:grpSpPr>
          <p:sp>
            <p:nvSpPr>
              <p:cNvPr id="68" name="Freeform 6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9" name="Freeform 6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0" name="Freeform 6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1" name="Freeform 7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2" name="Freeform 7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3" name="Rectangle 7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4" name="Rectangle 7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5" name="Rectangle 7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4435076" y="2006815"/>
            <a:ext cx="3585828" cy="367073"/>
            <a:chOff x="4435075" y="2006815"/>
            <a:chExt cx="3585827" cy="367073"/>
          </a:xfrm>
        </p:grpSpPr>
        <p:sp>
          <p:nvSpPr>
            <p:cNvPr id="253" name="TextBox 252"/>
            <p:cNvSpPr txBox="1"/>
            <p:nvPr/>
          </p:nvSpPr>
          <p:spPr>
            <a:xfrm>
              <a:off x="4825028" y="2006815"/>
              <a:ext cx="3195874"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path did my packet take</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grpSp>
      <p:sp>
        <p:nvSpPr>
          <p:cNvPr id="255" name="Rounded Rectangle 254"/>
          <p:cNvSpPr/>
          <p:nvPr/>
        </p:nvSpPr>
        <p:spPr>
          <a:xfrm>
            <a:off x="2924106" y="36066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7" name="Rounded Rectangle 256"/>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8" name="Rounded Rectangle 257"/>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9" name="Rounded Rectangle 258"/>
          <p:cNvSpPr/>
          <p:nvPr/>
        </p:nvSpPr>
        <p:spPr>
          <a:xfrm>
            <a:off x="29114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068689" y="1697158"/>
            <a:ext cx="3678659" cy="70295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 visited Switch 1 @780ns, </a:t>
            </a:r>
            <a:br>
              <a:rPr lang="en-US" sz="1700" i="1" dirty="0">
                <a:solidFill>
                  <a:srgbClr val="44546A"/>
                </a:solidFill>
              </a:rPr>
            </a:br>
            <a:r>
              <a:rPr lang="en-US" sz="1700" i="1" dirty="0">
                <a:solidFill>
                  <a:srgbClr val="44546A"/>
                </a:solidFill>
              </a:rPr>
              <a:t>Switch 9 @1.3µs, Switch 12 @2.4µs”</a:t>
            </a:r>
          </a:p>
        </p:txBody>
      </p:sp>
      <p:grpSp>
        <p:nvGrpSpPr>
          <p:cNvPr id="3" name="Group 2"/>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4435077" y="5827573"/>
            <a:ext cx="3765429" cy="367073"/>
            <a:chOff x="4435075" y="2006815"/>
            <a:chExt cx="3765428" cy="367073"/>
          </a:xfrm>
        </p:grpSpPr>
        <p:sp>
          <p:nvSpPr>
            <p:cNvPr id="232" name="TextBox 231"/>
            <p:cNvSpPr txBox="1"/>
            <p:nvPr/>
          </p:nvSpPr>
          <p:spPr>
            <a:xfrm>
              <a:off x="4825028" y="2006815"/>
              <a:ext cx="3375475"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rules did my packet follow</a:t>
              </a:r>
              <a:r>
                <a:rPr lang="en-US" sz="1700" dirty="0">
                  <a:solidFill>
                    <a:prstClr val="black"/>
                  </a:solidFill>
                </a:rPr>
                <a:t>?”</a:t>
              </a:r>
            </a:p>
          </p:txBody>
        </p:sp>
        <p:sp>
          <p:nvSpPr>
            <p:cNvPr id="234" name="Oval 23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grpSp>
      <p:grpSp>
        <p:nvGrpSpPr>
          <p:cNvPr id="241" name="Group 240"/>
          <p:cNvGrpSpPr/>
          <p:nvPr/>
        </p:nvGrpSpPr>
        <p:grpSpPr>
          <a:xfrm flipV="1">
            <a:off x="8230506" y="3841725"/>
            <a:ext cx="3305261" cy="1244643"/>
            <a:chOff x="8219681" y="2400113"/>
            <a:chExt cx="3305261" cy="1244643"/>
          </a:xfrm>
        </p:grpSpPr>
        <p:cxnSp>
          <p:nvCxnSpPr>
            <p:cNvPr id="247" name="Straight Connector 246"/>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0" name="Rounded Rectangle 249"/>
          <p:cNvSpPr/>
          <p:nvPr/>
        </p:nvSpPr>
        <p:spPr>
          <a:xfrm>
            <a:off x="8026400" y="5098569"/>
            <a:ext cx="3808839" cy="6950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“In Switch 1, I followed rules 75 and 250. In Switch 9, I followed rules 3 and 80. ”</a:t>
            </a:r>
          </a:p>
        </p:txBody>
      </p:sp>
      <p:graphicFrame>
        <p:nvGraphicFramePr>
          <p:cNvPr id="256" name="Table 255"/>
          <p:cNvGraphicFramePr>
            <a:graphicFrameLocks noGrp="1"/>
          </p:cNvGraphicFramePr>
          <p:nvPr/>
        </p:nvGraphicFramePr>
        <p:xfrm>
          <a:off x="2786657" y="4499111"/>
          <a:ext cx="1588136" cy="2103120"/>
        </p:xfrm>
        <a:graphic>
          <a:graphicData uri="http://schemas.openxmlformats.org/drawingml/2006/table">
            <a:tbl>
              <a:tblPr firstRow="1" bandRow="1">
                <a:tableStyleId>{5C22544A-7EE6-4342-B048-85BDC9FD1C3A}</a:tableStyleId>
              </a:tblPr>
              <a:tblGrid>
                <a:gridCol w="515343">
                  <a:extLst>
                    <a:ext uri="{9D8B030D-6E8A-4147-A177-3AD203B41FA5}">
                      <a16:colId xmlns:a16="http://schemas.microsoft.com/office/drawing/2014/main" val="20000"/>
                    </a:ext>
                  </a:extLst>
                </a:gridCol>
                <a:gridCol w="1072793">
                  <a:extLst>
                    <a:ext uri="{9D8B030D-6E8A-4147-A177-3AD203B41FA5}">
                      <a16:colId xmlns:a16="http://schemas.microsoft.com/office/drawing/2014/main" val="20001"/>
                    </a:ext>
                  </a:extLst>
                </a:gridCol>
              </a:tblGrid>
              <a:tr h="274320">
                <a:tc>
                  <a:txBody>
                    <a:bodyPr/>
                    <a:lstStyle/>
                    <a:p>
                      <a:pPr algn="ctr"/>
                      <a:r>
                        <a:rPr lang="en-US" sz="1200" dirty="0"/>
                        <a:t>#</a:t>
                      </a:r>
                    </a:p>
                  </a:txBody>
                  <a:tcPr/>
                </a:tc>
                <a:tc>
                  <a:txBody>
                    <a:bodyPr/>
                    <a:lstStyle/>
                    <a:p>
                      <a:pPr algn="ctr"/>
                      <a:r>
                        <a:rPr lang="en-US" sz="1200" dirty="0"/>
                        <a:t>Rule</a:t>
                      </a:r>
                    </a:p>
                  </a:txBody>
                  <a:tcPr/>
                </a:tc>
                <a:extLst>
                  <a:ext uri="{0D108BD9-81ED-4DB2-BD59-A6C34878D82A}">
                    <a16:rowId xmlns:a16="http://schemas.microsoft.com/office/drawing/2014/main" val="10000"/>
                  </a:ext>
                </a:extLst>
              </a:tr>
              <a:tr h="274320">
                <a:tc>
                  <a:txBody>
                    <a:bodyPr/>
                    <a:lstStyle/>
                    <a:p>
                      <a:pPr algn="ctr"/>
                      <a:r>
                        <a:rPr lang="en-US" sz="1200" dirty="0"/>
                        <a:t>1</a:t>
                      </a:r>
                    </a:p>
                  </a:txBody>
                  <a:tcPr/>
                </a:tc>
                <a:tc>
                  <a:txBody>
                    <a:bodyPr/>
                    <a:lstStyle/>
                    <a:p>
                      <a:pPr algn="ctr"/>
                      <a:endParaRPr lang="en-US" sz="1200" dirty="0"/>
                    </a:p>
                  </a:txBody>
                  <a:tcPr/>
                </a:tc>
                <a:extLst>
                  <a:ext uri="{0D108BD9-81ED-4DB2-BD59-A6C34878D82A}">
                    <a16:rowId xmlns:a16="http://schemas.microsoft.com/office/drawing/2014/main" val="10001"/>
                  </a:ext>
                </a:extLst>
              </a:tr>
              <a:tr h="274320">
                <a:tc>
                  <a:txBody>
                    <a:bodyPr/>
                    <a:lstStyle/>
                    <a:p>
                      <a:pPr algn="ctr"/>
                      <a:r>
                        <a:rPr lang="en-US" sz="1200" dirty="0"/>
                        <a:t>2</a:t>
                      </a:r>
                    </a:p>
                  </a:txBody>
                  <a:tcPr/>
                </a:tc>
                <a:tc>
                  <a:txBody>
                    <a:bodyPr/>
                    <a:lstStyle/>
                    <a:p>
                      <a:pPr algn="ctr"/>
                      <a:endParaRPr lang="en-US" sz="1200"/>
                    </a:p>
                  </a:txBody>
                  <a:tcPr/>
                </a:tc>
                <a:extLst>
                  <a:ext uri="{0D108BD9-81ED-4DB2-BD59-A6C34878D82A}">
                    <a16:rowId xmlns:a16="http://schemas.microsoft.com/office/drawing/2014/main" val="10002"/>
                  </a:ext>
                </a:extLst>
              </a:tr>
              <a:tr h="274320">
                <a:tc>
                  <a:txBody>
                    <a:bodyPr/>
                    <a:lstStyle/>
                    <a:p>
                      <a:pPr algn="ctr"/>
                      <a:r>
                        <a:rPr lang="en-US" sz="1200" dirty="0"/>
                        <a:t>3</a:t>
                      </a:r>
                    </a:p>
                  </a:txBody>
                  <a:tcPr/>
                </a:tc>
                <a:tc>
                  <a:txBody>
                    <a:bodyPr/>
                    <a:lstStyle/>
                    <a:p>
                      <a:pPr algn="ctr"/>
                      <a:endParaRPr lang="en-US" sz="1200"/>
                    </a:p>
                  </a:txBody>
                  <a:tcPr/>
                </a:tc>
                <a:extLst>
                  <a:ext uri="{0D108BD9-81ED-4DB2-BD59-A6C34878D82A}">
                    <a16:rowId xmlns:a16="http://schemas.microsoft.com/office/drawing/2014/main" val="10003"/>
                  </a:ext>
                </a:extLst>
              </a:tr>
              <a:tr h="274320">
                <a:tc>
                  <a:txBody>
                    <a:bodyPr/>
                    <a:lstStyle/>
                    <a:p>
                      <a:pPr algn="ctr"/>
                      <a:r>
                        <a:rPr lang="is-IS" sz="1200" dirty="0"/>
                        <a:t>…</a:t>
                      </a:r>
                      <a:endParaRPr lang="en-US" sz="1200" dirty="0"/>
                    </a:p>
                  </a:txBody>
                  <a:tcPr/>
                </a:tc>
                <a:tc>
                  <a:txBody>
                    <a:bodyPr/>
                    <a:lstStyle/>
                    <a:p>
                      <a:pPr algn="ctr"/>
                      <a:endParaRPr lang="en-US" sz="1200"/>
                    </a:p>
                  </a:txBody>
                  <a:tcPr/>
                </a:tc>
                <a:extLst>
                  <a:ext uri="{0D108BD9-81ED-4DB2-BD59-A6C34878D82A}">
                    <a16:rowId xmlns:a16="http://schemas.microsoft.com/office/drawing/2014/main" val="10004"/>
                  </a:ext>
                </a:extLst>
              </a:tr>
              <a:tr h="457200">
                <a:tc>
                  <a:txBody>
                    <a:bodyPr/>
                    <a:lstStyle/>
                    <a:p>
                      <a:pPr algn="ctr"/>
                      <a:r>
                        <a:rPr lang="en-US" sz="1200" dirty="0"/>
                        <a:t>75</a:t>
                      </a:r>
                    </a:p>
                  </a:txBody>
                  <a:tcPr/>
                </a:tc>
                <a:tc>
                  <a:txBody>
                    <a:bodyPr/>
                    <a:lstStyle/>
                    <a:p>
                      <a:pPr algn="ctr"/>
                      <a:r>
                        <a:rPr lang="en-US" sz="1200" dirty="0"/>
                        <a:t>192.168.0/24</a:t>
                      </a:r>
                    </a:p>
                  </a:txBody>
                  <a:tcPr/>
                </a:tc>
                <a:extLst>
                  <a:ext uri="{0D108BD9-81ED-4DB2-BD59-A6C34878D82A}">
                    <a16:rowId xmlns:a16="http://schemas.microsoft.com/office/drawing/2014/main" val="10005"/>
                  </a:ext>
                </a:extLst>
              </a:tr>
              <a:tr h="274320">
                <a:tc>
                  <a:txBody>
                    <a:bodyPr/>
                    <a:lstStyle/>
                    <a:p>
                      <a:pPr algn="ctr"/>
                      <a:r>
                        <a:rPr lang="is-IS" sz="1200" dirty="0"/>
                        <a:t>…</a:t>
                      </a:r>
                      <a:endParaRPr lang="en-US" sz="1200" dirty="0"/>
                    </a:p>
                  </a:txBody>
                  <a:tcPr/>
                </a:tc>
                <a:tc>
                  <a:txBody>
                    <a:bodyPr/>
                    <a:lstStyle/>
                    <a:p>
                      <a:pPr algn="ctr"/>
                      <a:endParaRPr lang="en-US" sz="1200" dirty="0"/>
                    </a:p>
                  </a:txBody>
                  <a:tcPr/>
                </a:tc>
                <a:extLst>
                  <a:ext uri="{0D108BD9-81ED-4DB2-BD59-A6C34878D82A}">
                    <a16:rowId xmlns:a16="http://schemas.microsoft.com/office/drawing/2014/main" val="10006"/>
                  </a:ext>
                </a:extLst>
              </a:tr>
            </a:tbl>
          </a:graphicData>
        </a:graphic>
      </p:graphicFrame>
      <p:grpSp>
        <p:nvGrpSpPr>
          <p:cNvPr id="262" name="Group 261"/>
          <p:cNvGrpSpPr/>
          <p:nvPr/>
        </p:nvGrpSpPr>
        <p:grpSpPr>
          <a:xfrm flipV="1">
            <a:off x="2786657" y="4002801"/>
            <a:ext cx="1570021" cy="461247"/>
            <a:chOff x="6388391" y="2189073"/>
            <a:chExt cx="4400817" cy="1455683"/>
          </a:xfrm>
        </p:grpSpPr>
        <p:cxnSp>
          <p:nvCxnSpPr>
            <p:cNvPr id="264" name="Straight Connector 263"/>
            <p:cNvCxnSpPr/>
            <p:nvPr/>
          </p:nvCxnSpPr>
          <p:spPr>
            <a:xfrm flipH="1" flipV="1">
              <a:off x="6388391" y="2189073"/>
              <a:ext cx="2803905" cy="145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192291" y="2189073"/>
              <a:ext cx="1596917" cy="14556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80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1000"/>
                                        <p:tgtEl>
                                          <p:spTgt spid="252"/>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48"/>
                                        </p:tgtEl>
                                      </p:cBhvr>
                                    </p:animEffect>
                                    <p:set>
                                      <p:cBhvr>
                                        <p:cTn id="11" dur="1" fill="hold">
                                          <p:stCondLst>
                                            <p:cond delay="999"/>
                                          </p:stCondLst>
                                        </p:cTn>
                                        <p:tgtEl>
                                          <p:spTgt spid="14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165"/>
                                        </p:tgtEl>
                                      </p:cBhvr>
                                    </p:animEffect>
                                    <p:set>
                                      <p:cBhvr>
                                        <p:cTn id="14" dur="1" fill="hold">
                                          <p:stCondLst>
                                            <p:cond delay="999"/>
                                          </p:stCondLst>
                                        </p:cTn>
                                        <p:tgtEl>
                                          <p:spTgt spid="16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078 -0.00092 L -0.00078 -0.00092 C 0.0543 -0.003 0.03385 -0.00277 0.06068 -0.00277 L 0.08568 -0.00277 L 0.22943 -0.14722 L 0.30755 -0.14722 L 0.45026 0.00834 L 0.54714 0.00649 " pathEditMode="relative" ptsTypes="AAAAAAAA">
                                      <p:cBhvr>
                                        <p:cTn id="20" dur="2000" fill="hold"/>
                                        <p:tgtEl>
                                          <p:spTgt spid="255"/>
                                        </p:tgtEl>
                                        <p:attrNameLst>
                                          <p:attrName>ppt_x</p:attrName>
                                          <p:attrName>ppt_y</p:attrName>
                                        </p:attrNameLst>
                                      </p:cBhvr>
                                    </p:animMotion>
                                  </p:childTnLst>
                                  <p:subTnLst>
                                    <p:set>
                                      <p:cBhvr override="childStyle">
                                        <p:cTn dur="1" fill="hold" display="0" masterRel="sameClick" afterEffect="1">
                                          <p:stCondLst>
                                            <p:cond evt="end" delay="0">
                                              <p:tn val="19"/>
                                            </p:cond>
                                          </p:stCondLst>
                                        </p:cTn>
                                        <p:tgtEl>
                                          <p:spTgt spid="255"/>
                                        </p:tgtEl>
                                        <p:attrNameLst>
                                          <p:attrName>style.visibility</p:attrName>
                                        </p:attrNameLst>
                                      </p:cBhvr>
                                      <p:to>
                                        <p:strVal val="hidden"/>
                                      </p:to>
                                    </p:set>
                                  </p:subTnLst>
                                </p:cTn>
                              </p:par>
                              <p:par>
                                <p:cTn id="21" presetID="1" presetClass="entr" presetSubtype="0" fill="hold" grpId="1" nodeType="withEffect">
                                  <p:stCondLst>
                                    <p:cond delay="200"/>
                                  </p:stCondLst>
                                  <p:childTnLst>
                                    <p:set>
                                      <p:cBhvr>
                                        <p:cTn id="22" dur="1" fill="hold">
                                          <p:stCondLst>
                                            <p:cond delay="0"/>
                                          </p:stCondLst>
                                        </p:cTn>
                                        <p:tgtEl>
                                          <p:spTgt spid="257"/>
                                        </p:tgtEl>
                                        <p:attrNameLst>
                                          <p:attrName>style.visibility</p:attrName>
                                        </p:attrNameLst>
                                      </p:cBhvr>
                                      <p:to>
                                        <p:strVal val="visible"/>
                                      </p:to>
                                    </p:set>
                                  </p:childTnLst>
                                </p:cTn>
                              </p:par>
                              <p:par>
                                <p:cTn id="23" presetID="0" presetClass="path" presetSubtype="0" repeatCount="indefinite" fill="hold" grpId="0" nodeType="withEffect">
                                  <p:stCondLst>
                                    <p:cond delay="2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4" dur="2000" fill="hold"/>
                                        <p:tgtEl>
                                          <p:spTgt spid="257"/>
                                        </p:tgtEl>
                                        <p:attrNameLst>
                                          <p:attrName>ppt_x</p:attrName>
                                          <p:attrName>ppt_y</p:attrName>
                                        </p:attrNameLst>
                                      </p:cBhvr>
                                      <p:rCtr x="27396" y="-6852"/>
                                    </p:animMotion>
                                  </p:childTnLst>
                                  <p:subTnLst>
                                    <p:set>
                                      <p:cBhvr override="childStyle">
                                        <p:cTn dur="1" fill="hold" display="0" masterRel="sameClick" afterEffect="1">
                                          <p:stCondLst>
                                            <p:cond evt="end" delay="0">
                                              <p:tn val="23"/>
                                            </p:cond>
                                          </p:stCondLst>
                                        </p:cTn>
                                        <p:tgtEl>
                                          <p:spTgt spid="257"/>
                                        </p:tgtEl>
                                        <p:attrNameLst>
                                          <p:attrName>style.visibility</p:attrName>
                                        </p:attrNameLst>
                                      </p:cBhvr>
                                      <p:to>
                                        <p:strVal val="hidden"/>
                                      </p:to>
                                    </p:set>
                                  </p:subTnLst>
                                </p:cTn>
                              </p:par>
                              <p:par>
                                <p:cTn id="25" presetID="1" presetClass="entr" presetSubtype="0" fill="hold" grpId="1" nodeType="withEffect">
                                  <p:stCondLst>
                                    <p:cond delay="400"/>
                                  </p:stCondLst>
                                  <p:childTnLst>
                                    <p:set>
                                      <p:cBhvr>
                                        <p:cTn id="26" dur="1" fill="hold">
                                          <p:stCondLst>
                                            <p:cond delay="0"/>
                                          </p:stCondLst>
                                        </p:cTn>
                                        <p:tgtEl>
                                          <p:spTgt spid="258"/>
                                        </p:tgtEl>
                                        <p:attrNameLst>
                                          <p:attrName>style.visibility</p:attrName>
                                        </p:attrNameLst>
                                      </p:cBhvr>
                                      <p:to>
                                        <p:strVal val="visible"/>
                                      </p:to>
                                    </p:set>
                                  </p:childTnLst>
                                </p:cTn>
                              </p:par>
                              <p:par>
                                <p:cTn id="27" presetID="0" presetClass="path" presetSubtype="0" repeatCount="indefinite" fill="hold" grpId="0" nodeType="withEffect">
                                  <p:stCondLst>
                                    <p:cond delay="4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8" dur="2000" fill="hold"/>
                                        <p:tgtEl>
                                          <p:spTgt spid="258"/>
                                        </p:tgtEl>
                                        <p:attrNameLst>
                                          <p:attrName>ppt_x</p:attrName>
                                          <p:attrName>ppt_y</p:attrName>
                                        </p:attrNameLst>
                                      </p:cBhvr>
                                      <p:rCtr x="27396" y="-6852"/>
                                    </p:animMotion>
                                  </p:childTnLst>
                                  <p:subTnLst>
                                    <p:set>
                                      <p:cBhvr override="childStyle">
                                        <p:cTn dur="1" fill="hold" display="0" masterRel="sameClick" afterEffect="1">
                                          <p:stCondLst>
                                            <p:cond evt="end" delay="0">
                                              <p:tn val="27"/>
                                            </p:cond>
                                          </p:stCondLst>
                                        </p:cTn>
                                        <p:tgtEl>
                                          <p:spTgt spid="258"/>
                                        </p:tgtEl>
                                        <p:attrNameLst>
                                          <p:attrName>style.visibility</p:attrName>
                                        </p:attrNameLst>
                                      </p:cBhvr>
                                      <p:to>
                                        <p:strVal val="hidden"/>
                                      </p:to>
                                    </p:set>
                                  </p:subTnLst>
                                </p:cTn>
                              </p:par>
                              <p:par>
                                <p:cTn id="29" presetID="1" presetClass="entr" presetSubtype="0" fill="hold" grpId="1" nodeType="withEffect">
                                  <p:stCondLst>
                                    <p:cond delay="600"/>
                                  </p:stCondLst>
                                  <p:childTnLst>
                                    <p:set>
                                      <p:cBhvr>
                                        <p:cTn id="30" dur="1" fill="hold">
                                          <p:stCondLst>
                                            <p:cond delay="0"/>
                                          </p:stCondLst>
                                        </p:cTn>
                                        <p:tgtEl>
                                          <p:spTgt spid="259"/>
                                        </p:tgtEl>
                                        <p:attrNameLst>
                                          <p:attrName>style.visibility</p:attrName>
                                        </p:attrNameLst>
                                      </p:cBhvr>
                                      <p:to>
                                        <p:strVal val="visible"/>
                                      </p:to>
                                    </p:set>
                                  </p:childTnLst>
                                </p:cTn>
                              </p:par>
                              <p:par>
                                <p:cTn id="31" presetID="0" presetClass="path" presetSubtype="0" repeatCount="indefinite" fill="hold" grpId="0" nodeType="withEffect">
                                  <p:stCondLst>
                                    <p:cond delay="600"/>
                                  </p:stCondLst>
                                  <p:endCondLst>
                                    <p:cond evt="onNext" delay="0">
                                      <p:tgtEl>
                                        <p:sldTgt/>
                                      </p:tgtEl>
                                    </p:cond>
                                  </p:endCondLst>
                                  <p:childTnLst>
                                    <p:animMotion origin="layout" path="M -0.00078 -0.00092 L -0.00078 -0.00069 C 0.05429 -0.00301 0.03385 -0.00277 0.06068 -0.00277 L 0.08568 -0.00277 L 0.22943 -0.14722 L 0.30755 -0.14722 L 0.45026 0.00834 L 0.54713 0.00648 " pathEditMode="relative" rAng="0" ptsTypes="AAAAAAAA">
                                      <p:cBhvr>
                                        <p:cTn id="32" dur="2000" fill="hold"/>
                                        <p:tgtEl>
                                          <p:spTgt spid="259"/>
                                        </p:tgtEl>
                                        <p:attrNameLst>
                                          <p:attrName>ppt_x</p:attrName>
                                          <p:attrName>ppt_y</p:attrName>
                                        </p:attrNameLst>
                                      </p:cBhvr>
                                      <p:rCtr x="27396" y="-6852"/>
                                    </p:animMotion>
                                  </p:childTnLst>
                                  <p:subTnLst>
                                    <p:set>
                                      <p:cBhvr override="childStyle">
                                        <p:cTn dur="1" fill="hold" display="0" masterRel="sameClick" afterEffect="1">
                                          <p:stCondLst>
                                            <p:cond evt="end" delay="0">
                                              <p:tn val="31"/>
                                            </p:cond>
                                          </p:stCondLst>
                                        </p:cTn>
                                        <p:tgtEl>
                                          <p:spTgt spid="25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wipe(up)">
                                      <p:cBhvr>
                                        <p:cTn id="57" dur="500"/>
                                        <p:tgtEl>
                                          <p:spTgt spid="262"/>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41"/>
                                        </p:tgtEl>
                                        <p:attrNameLst>
                                          <p:attrName>style.visibility</p:attrName>
                                        </p:attrNameLst>
                                      </p:cBhvr>
                                      <p:to>
                                        <p:strVal val="visible"/>
                                      </p:to>
                                    </p:set>
                                    <p:animEffect transition="in" filter="wipe(up)">
                                      <p:cBhvr>
                                        <p:cTn id="65" dur="500"/>
                                        <p:tgtEl>
                                          <p:spTgt spid="241"/>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5" grpId="0" animBg="1"/>
      <p:bldP spid="255" grpId="1" animBg="1"/>
      <p:bldP spid="257" grpId="0" animBg="1"/>
      <p:bldP spid="257" grpId="1" animBg="1"/>
      <p:bldP spid="258" grpId="0" animBg="1"/>
      <p:bldP spid="258" grpId="1" animBg="1"/>
      <p:bldP spid="259" grpId="0" animBg="1"/>
      <p:bldP spid="259" grpId="1" animBg="1"/>
      <p:bldP spid="260" grpId="0" animBg="1"/>
      <p:bldP spid="261" grpId="0" animBg="1"/>
      <p:bldP spid="2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3117255" y="2006815"/>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a:t>
              </a:r>
              <a:r>
                <a:rPr lang="en-US" sz="1700" i="1">
                  <a:solidFill>
                    <a:prstClr val="black"/>
                  </a:solidFill>
                </a:rPr>
                <a:t>my packet queue </a:t>
              </a:r>
              <a:r>
                <a:rPr lang="en-US" sz="1700" i="1" dirty="0">
                  <a:solidFill>
                    <a:prstClr val="black"/>
                  </a:solidFill>
                </a:rPr>
                <a:t>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133237" y="1931502"/>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a:solidFill>
                  <a:srgbClr val="FF0000"/>
                </a:solidFill>
              </a:rPr>
              <a:t>19740ns</a:t>
            </a:r>
            <a:r>
              <a:rPr lang="en-US" sz="1700" i="1" dirty="0">
                <a:solidFill>
                  <a:srgbClr val="44546A"/>
                </a:solidFill>
              </a:rPr>
              <a:t>”</a:t>
            </a:r>
          </a:p>
        </p:txBody>
      </p:sp>
      <p:grpSp>
        <p:nvGrpSpPr>
          <p:cNvPr id="4" name="Group 3"/>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77" name="Group 76"/>
          <p:cNvGrpSpPr/>
          <p:nvPr/>
        </p:nvGrpSpPr>
        <p:grpSpPr>
          <a:xfrm>
            <a:off x="6974053" y="4631328"/>
            <a:ext cx="3614254" cy="2039894"/>
            <a:chOff x="6974051" y="4631329"/>
            <a:chExt cx="3614255" cy="2039894"/>
          </a:xfrm>
        </p:grpSpPr>
        <p:sp>
          <p:nvSpPr>
            <p:cNvPr id="237" name="TextBox 236"/>
            <p:cNvSpPr txBox="1"/>
            <p:nvPr/>
          </p:nvSpPr>
          <p:spPr>
            <a:xfrm>
              <a:off x="9907089" y="6317280"/>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0"/>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2"/>
              <a:ext cx="2752302"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7788698" y="6234866"/>
              <a:ext cx="2799608" cy="16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0" name="Straight Arrow Connector 229"/>
            <p:cNvCxnSpPr/>
            <p:nvPr/>
          </p:nvCxnSpPr>
          <p:spPr>
            <a:xfrm flipV="1">
              <a:off x="7788698" y="4631329"/>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788698" y="6395426"/>
              <a:ext cx="2752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7787106" y="3860800"/>
            <a:ext cx="2753895" cy="696371"/>
            <a:chOff x="7787105" y="3860800"/>
            <a:chExt cx="2753895" cy="696370"/>
          </a:xfrm>
        </p:grpSpPr>
        <p:cxnSp>
          <p:nvCxnSpPr>
            <p:cNvPr id="282" name="Straight Connector 281"/>
            <p:cNvCxnSpPr/>
            <p:nvPr/>
          </p:nvCxnSpPr>
          <p:spPr>
            <a:xfrm flipH="1">
              <a:off x="7787105" y="3860800"/>
              <a:ext cx="990878" cy="696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8777983" y="3866302"/>
              <a:ext cx="1763017" cy="6908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3124005" y="5688510"/>
            <a:ext cx="4469467" cy="367073"/>
            <a:chOff x="4435075" y="2006815"/>
            <a:chExt cx="4469469" cy="367073"/>
          </a:xfrm>
        </p:grpSpPr>
        <p:sp>
          <p:nvSpPr>
            <p:cNvPr id="289" name="TextBox 288"/>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290" name="Oval 289"/>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Tree>
    <p:extLst>
      <p:ext uri="{BB962C8B-B14F-4D97-AF65-F5344CB8AC3E}">
        <p14:creationId xmlns:p14="http://schemas.microsoft.com/office/powerpoint/2010/main" val="92533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76"/>
                                        </p:tgtEl>
                                        <p:attrNameLst>
                                          <p:attrName>style.visibility</p:attrName>
                                        </p:attrNameLst>
                                      </p:cBhvr>
                                      <p:to>
                                        <p:strVal val="visible"/>
                                      </p:to>
                                    </p:set>
                                    <p:animEffect transition="in" filter="wipe(left)">
                                      <p:cBhvr>
                                        <p:cTn id="26" dur="2000"/>
                                        <p:tgtEl>
                                          <p:spTgt spid="276"/>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1000"/>
                                        <p:tgtEl>
                                          <p:spTgt spid="3"/>
                                        </p:tgtEl>
                                      </p:cBhvr>
                                    </p:animEffect>
                                    <p:set>
                                      <p:cBhvr>
                                        <p:cTn id="30" dur="1" fill="hold">
                                          <p:stCondLst>
                                            <p:cond delay="9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grpSp>
        <p:nvGrpSpPr>
          <p:cNvPr id="271" name="Group 270"/>
          <p:cNvGrpSpPr/>
          <p:nvPr/>
        </p:nvGrpSpPr>
        <p:grpSpPr>
          <a:xfrm>
            <a:off x="3103663" y="1997911"/>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my packet queue 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268" name="Group 267"/>
          <p:cNvGrpSpPr/>
          <p:nvPr/>
        </p:nvGrpSpPr>
        <p:grpSpPr>
          <a:xfrm>
            <a:off x="8133237" y="1931502"/>
            <a:ext cx="3576163" cy="1713255"/>
            <a:chOff x="8133238" y="1931501"/>
            <a:chExt cx="3576162" cy="1713255"/>
          </a:xfrm>
        </p:grpSpPr>
        <p:sp>
          <p:nvSpPr>
            <p:cNvPr id="261" name="Rounded Rectangle 260"/>
            <p:cNvSpPr/>
            <p:nvPr/>
          </p:nvSpPr>
          <p:spPr>
            <a:xfrm>
              <a:off x="8133238" y="1931501"/>
              <a:ext cx="3576162"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a:solidFill>
                    <a:srgbClr val="FF0000"/>
                  </a:solidFill>
                </a:rPr>
                <a:t>19740ns</a:t>
              </a:r>
              <a:r>
                <a:rPr lang="en-US" sz="1700" i="1" dirty="0">
                  <a:solidFill>
                    <a:srgbClr val="44546A"/>
                  </a:solidFill>
                </a:rPr>
                <a:t>”</a:t>
              </a:r>
            </a:p>
          </p:txBody>
        </p:sp>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0" name="Straight Arrow Connector 229"/>
          <p:cNvCxnSpPr/>
          <p:nvPr/>
        </p:nvCxnSpPr>
        <p:spPr>
          <a:xfrm flipV="1">
            <a:off x="7788699" y="4631330"/>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9907089" y="6317281"/>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1"/>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3"/>
            <a:ext cx="2752303"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4" name="Freeform 273"/>
          <p:cNvSpPr/>
          <p:nvPr/>
        </p:nvSpPr>
        <p:spPr>
          <a:xfrm>
            <a:off x="7791820"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54" name="Group 53"/>
          <p:cNvGrpSpPr/>
          <p:nvPr/>
        </p:nvGrpSpPr>
        <p:grpSpPr>
          <a:xfrm>
            <a:off x="3131200" y="5687855"/>
            <a:ext cx="4469467" cy="367073"/>
            <a:chOff x="4435075" y="2006815"/>
            <a:chExt cx="4469469" cy="367073"/>
          </a:xfrm>
        </p:grpSpPr>
        <p:sp>
          <p:nvSpPr>
            <p:cNvPr id="55" name="TextBox 54"/>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56" name="Oval 55"/>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
        <p:nvSpPr>
          <p:cNvPr id="275" name="Freeform 274"/>
          <p:cNvSpPr/>
          <p:nvPr/>
        </p:nvSpPr>
        <p:spPr>
          <a:xfrm>
            <a:off x="7788287" y="6291355"/>
            <a:ext cx="2767915" cy="105915"/>
          </a:xfrm>
          <a:custGeom>
            <a:avLst/>
            <a:gdLst>
              <a:gd name="connsiteX0" fmla="*/ 3531 w 2767914"/>
              <a:gd name="connsiteY0" fmla="*/ 105915 h 105915"/>
              <a:gd name="connsiteX1" fmla="*/ 0 w 2767914"/>
              <a:gd name="connsiteY1" fmla="*/ 17653 h 105915"/>
              <a:gd name="connsiteX2" fmla="*/ 91793 w 2767914"/>
              <a:gd name="connsiteY2" fmla="*/ 21183 h 105915"/>
              <a:gd name="connsiteX3" fmla="*/ 197708 w 2767914"/>
              <a:gd name="connsiteY3" fmla="*/ 38836 h 105915"/>
              <a:gd name="connsiteX4" fmla="*/ 349520 w 2767914"/>
              <a:gd name="connsiteY4" fmla="*/ 24714 h 105915"/>
              <a:gd name="connsiteX5" fmla="*/ 448374 w 2767914"/>
              <a:gd name="connsiteY5" fmla="*/ 35305 h 105915"/>
              <a:gd name="connsiteX6" fmla="*/ 596655 w 2767914"/>
              <a:gd name="connsiteY6" fmla="*/ 0 h 105915"/>
              <a:gd name="connsiteX7" fmla="*/ 780241 w 2767914"/>
              <a:gd name="connsiteY7" fmla="*/ 38836 h 105915"/>
              <a:gd name="connsiteX8" fmla="*/ 988541 w 2767914"/>
              <a:gd name="connsiteY8" fmla="*/ 21183 h 105915"/>
              <a:gd name="connsiteX9" fmla="*/ 1175657 w 2767914"/>
              <a:gd name="connsiteY9" fmla="*/ 38836 h 105915"/>
              <a:gd name="connsiteX10" fmla="*/ 1292164 w 2767914"/>
              <a:gd name="connsiteY10" fmla="*/ 24714 h 105915"/>
              <a:gd name="connsiteX11" fmla="*/ 1405140 w 2767914"/>
              <a:gd name="connsiteY11" fmla="*/ 35305 h 105915"/>
              <a:gd name="connsiteX12" fmla="*/ 1542830 w 2767914"/>
              <a:gd name="connsiteY12" fmla="*/ 35305 h 105915"/>
              <a:gd name="connsiteX13" fmla="*/ 1595787 w 2767914"/>
              <a:gd name="connsiteY13" fmla="*/ 10592 h 105915"/>
              <a:gd name="connsiteX14" fmla="*/ 1691111 w 2767914"/>
              <a:gd name="connsiteY14" fmla="*/ 35305 h 105915"/>
              <a:gd name="connsiteX15" fmla="*/ 1800556 w 2767914"/>
              <a:gd name="connsiteY15" fmla="*/ 17653 h 105915"/>
              <a:gd name="connsiteX16" fmla="*/ 1962959 w 2767914"/>
              <a:gd name="connsiteY16" fmla="*/ 42366 h 105915"/>
              <a:gd name="connsiteX17" fmla="*/ 2234808 w 2767914"/>
              <a:gd name="connsiteY17" fmla="*/ 21183 h 105915"/>
              <a:gd name="connsiteX18" fmla="*/ 2358376 w 2767914"/>
              <a:gd name="connsiteY18" fmla="*/ 38836 h 105915"/>
              <a:gd name="connsiteX19" fmla="*/ 2549023 w 2767914"/>
              <a:gd name="connsiteY19" fmla="*/ 28244 h 105915"/>
              <a:gd name="connsiteX20" fmla="*/ 2679651 w 2767914"/>
              <a:gd name="connsiteY20" fmla="*/ 35305 h 105915"/>
              <a:gd name="connsiteX21" fmla="*/ 2767914 w 2767914"/>
              <a:gd name="connsiteY21" fmla="*/ 56488 h 105915"/>
              <a:gd name="connsiteX22" fmla="*/ 2767914 w 2767914"/>
              <a:gd name="connsiteY22" fmla="*/ 105915 h 105915"/>
              <a:gd name="connsiteX23" fmla="*/ 3531 w 2767914"/>
              <a:gd name="connsiteY23" fmla="*/ 105915 h 10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7914" h="105915">
                <a:moveTo>
                  <a:pt x="3531" y="105915"/>
                </a:moveTo>
                <a:lnTo>
                  <a:pt x="0" y="17653"/>
                </a:lnTo>
                <a:lnTo>
                  <a:pt x="91793" y="21183"/>
                </a:lnTo>
                <a:lnTo>
                  <a:pt x="197708" y="38836"/>
                </a:lnTo>
                <a:lnTo>
                  <a:pt x="349520" y="24714"/>
                </a:lnTo>
                <a:lnTo>
                  <a:pt x="448374" y="35305"/>
                </a:lnTo>
                <a:lnTo>
                  <a:pt x="596655" y="0"/>
                </a:lnTo>
                <a:lnTo>
                  <a:pt x="780241" y="38836"/>
                </a:lnTo>
                <a:lnTo>
                  <a:pt x="988541" y="21183"/>
                </a:lnTo>
                <a:lnTo>
                  <a:pt x="1175657" y="38836"/>
                </a:lnTo>
                <a:lnTo>
                  <a:pt x="1292164" y="24714"/>
                </a:lnTo>
                <a:lnTo>
                  <a:pt x="1405140" y="35305"/>
                </a:lnTo>
                <a:lnTo>
                  <a:pt x="1542830" y="35305"/>
                </a:lnTo>
                <a:lnTo>
                  <a:pt x="1595787" y="10592"/>
                </a:lnTo>
                <a:lnTo>
                  <a:pt x="1691111" y="35305"/>
                </a:lnTo>
                <a:lnTo>
                  <a:pt x="1800556" y="17653"/>
                </a:lnTo>
                <a:lnTo>
                  <a:pt x="1962959" y="42366"/>
                </a:lnTo>
                <a:lnTo>
                  <a:pt x="2234808" y="21183"/>
                </a:lnTo>
                <a:lnTo>
                  <a:pt x="2358376" y="38836"/>
                </a:lnTo>
                <a:lnTo>
                  <a:pt x="2549023" y="28244"/>
                </a:lnTo>
                <a:lnTo>
                  <a:pt x="2679651" y="35305"/>
                </a:lnTo>
                <a:lnTo>
                  <a:pt x="2767914" y="56488"/>
                </a:lnTo>
                <a:lnTo>
                  <a:pt x="2767914" y="105915"/>
                </a:lnTo>
                <a:lnTo>
                  <a:pt x="3531" y="105915"/>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5" name="Straight Arrow Connector 234"/>
          <p:cNvCxnSpPr/>
          <p:nvPr/>
        </p:nvCxnSpPr>
        <p:spPr>
          <a:xfrm>
            <a:off x="7788698" y="6395427"/>
            <a:ext cx="2752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2796989" y="3851237"/>
            <a:ext cx="6895652" cy="978947"/>
          </a:xfrm>
          <a:custGeom>
            <a:avLst/>
            <a:gdLst>
              <a:gd name="connsiteX0" fmla="*/ 0 w 6895652"/>
              <a:gd name="connsiteY0" fmla="*/ 978946 h 978946"/>
              <a:gd name="connsiteX1" fmla="*/ 656217 w 6895652"/>
              <a:gd name="connsiteY1" fmla="*/ 0 h 978946"/>
              <a:gd name="connsiteX2" fmla="*/ 1344706 w 6895652"/>
              <a:gd name="connsiteY2" fmla="*/ 0 h 978946"/>
              <a:gd name="connsiteX3" fmla="*/ 3248810 w 6895652"/>
              <a:gd name="connsiteY3" fmla="*/ 473336 h 978946"/>
              <a:gd name="connsiteX4" fmla="*/ 3732904 w 6895652"/>
              <a:gd name="connsiteY4" fmla="*/ 473336 h 978946"/>
              <a:gd name="connsiteX5" fmla="*/ 5593977 w 6895652"/>
              <a:gd name="connsiteY5" fmla="*/ 43030 h 978946"/>
              <a:gd name="connsiteX6" fmla="*/ 6895652 w 6895652"/>
              <a:gd name="connsiteY6" fmla="*/ 32273 h 97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5652" h="978946">
                <a:moveTo>
                  <a:pt x="0" y="978946"/>
                </a:moveTo>
                <a:lnTo>
                  <a:pt x="656217" y="0"/>
                </a:lnTo>
                <a:lnTo>
                  <a:pt x="1344706" y="0"/>
                </a:lnTo>
                <a:lnTo>
                  <a:pt x="3248810" y="473336"/>
                </a:lnTo>
                <a:lnTo>
                  <a:pt x="3732904" y="473336"/>
                </a:lnTo>
                <a:lnTo>
                  <a:pt x="5593977" y="43030"/>
                </a:lnTo>
                <a:lnTo>
                  <a:pt x="6895652" y="32273"/>
                </a:ln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7" name="Group 6"/>
          <p:cNvGrpSpPr/>
          <p:nvPr/>
        </p:nvGrpSpPr>
        <p:grpSpPr>
          <a:xfrm>
            <a:off x="1631329" y="3835930"/>
            <a:ext cx="1833183" cy="1410914"/>
            <a:chOff x="1631330" y="3835931"/>
            <a:chExt cx="1833182" cy="1410914"/>
          </a:xfrm>
        </p:grpSpPr>
        <p:grpSp>
          <p:nvGrpSpPr>
            <p:cNvPr id="57" name="Group 56"/>
            <p:cNvGrpSpPr>
              <a:grpSpLocks noChangeAspect="1"/>
            </p:cNvGrpSpPr>
            <p:nvPr/>
          </p:nvGrpSpPr>
          <p:grpSpPr>
            <a:xfrm>
              <a:off x="2109111" y="4637469"/>
              <a:ext cx="710289" cy="255788"/>
              <a:chOff x="12523788" y="-511175"/>
              <a:chExt cx="13454062" cy="4845051"/>
            </a:xfrm>
          </p:grpSpPr>
          <p:sp>
            <p:nvSpPr>
              <p:cNvPr id="58" name="Freeform 5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66" name="Straight Connector 65"/>
            <p:cNvCxnSpPr>
              <a:stCxn id="61" idx="2"/>
              <a:endCxn id="151" idx="1"/>
            </p:cNvCxnSpPr>
            <p:nvPr/>
          </p:nvCxnSpPr>
          <p:spPr>
            <a:xfrm flipV="1">
              <a:off x="2819400" y="3835931"/>
              <a:ext cx="645112" cy="9608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31330" y="4892902"/>
              <a:ext cx="1568185" cy="353943"/>
            </a:xfrm>
            <a:prstGeom prst="rect">
              <a:avLst/>
            </a:prstGeom>
            <a:noFill/>
          </p:spPr>
          <p:txBody>
            <a:bodyPr wrap="none" rtlCol="0">
              <a:spAutoFit/>
            </a:bodyPr>
            <a:lstStyle/>
            <a:p>
              <a:r>
                <a:rPr lang="en-US" sz="1700">
                  <a:solidFill>
                    <a:prstClr val="black"/>
                  </a:solidFill>
                </a:rPr>
                <a:t>Aggressor flow!</a:t>
              </a:r>
            </a:p>
          </p:txBody>
        </p:sp>
      </p:grpSp>
      <p:sp>
        <p:nvSpPr>
          <p:cNvPr id="72" name="Rounded Rectangle 71"/>
          <p:cNvSpPr/>
          <p:nvPr/>
        </p:nvSpPr>
        <p:spPr>
          <a:xfrm>
            <a:off x="2879131" y="445453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3" name="Rounded Rectangle 72"/>
          <p:cNvSpPr/>
          <p:nvPr/>
        </p:nvSpPr>
        <p:spPr>
          <a:xfrm>
            <a:off x="2880925" y="446708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4" name="Rounded Rectangle 73"/>
          <p:cNvSpPr/>
          <p:nvPr/>
        </p:nvSpPr>
        <p:spPr>
          <a:xfrm>
            <a:off x="2882715" y="4468873"/>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5" name="Rounded Rectangle 74"/>
          <p:cNvSpPr/>
          <p:nvPr/>
        </p:nvSpPr>
        <p:spPr>
          <a:xfrm>
            <a:off x="2884503"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6" name="Rounded Rectangle 75"/>
          <p:cNvSpPr/>
          <p:nvPr/>
        </p:nvSpPr>
        <p:spPr>
          <a:xfrm>
            <a:off x="2884507"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Tree>
    <p:extLst>
      <p:ext uri="{BB962C8B-B14F-4D97-AF65-F5344CB8AC3E}">
        <p14:creationId xmlns:p14="http://schemas.microsoft.com/office/powerpoint/2010/main" val="8637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0" presetClass="path" presetSubtype="0" repeatCount="indefinite" fill="hold" grpId="1" nodeType="withEffect">
                                  <p:stCondLst>
                                    <p:cond delay="0"/>
                                  </p:stCondLst>
                                  <p:endCondLst>
                                    <p:cond evt="onNext" delay="0">
                                      <p:tgtEl>
                                        <p:sldTgt/>
                                      </p:tgtEl>
                                    </p:cond>
                                  </p:endCondLst>
                                  <p:childTnLst>
                                    <p:animMotion origin="layout" path="M 0 0 L 0.03698 -0.10047 L 0.09349 -0.10047 L 0.25143 -0.03148 L 0.29024 -0.03148 L 0.44375 -0.09422 L 0.55143 -0.09746 " pathEditMode="relative" ptsTypes="AAAAAAA">
                                      <p:cBhvr>
                                        <p:cTn id="16" dur="1000" fill="hold"/>
                                        <p:tgtEl>
                                          <p:spTgt spid="72"/>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72"/>
                                        </p:tgtEl>
                                        <p:attrNameLst>
                                          <p:attrName>style.visibility</p:attrName>
                                        </p:attrNameLst>
                                      </p:cBhvr>
                                      <p:to>
                                        <p:strVal val="hidden"/>
                                      </p:to>
                                    </p:set>
                                  </p:subTnLst>
                                </p:cTn>
                              </p:par>
                              <p:par>
                                <p:cTn id="17" presetID="1" presetClass="entr" presetSubtype="0" fill="hold" grpId="0" nodeType="withEffect">
                                  <p:stCondLst>
                                    <p:cond delay="100"/>
                                  </p:stCondLst>
                                  <p:childTnLst>
                                    <p:set>
                                      <p:cBhvr>
                                        <p:cTn id="18" dur="1" fill="hold">
                                          <p:stCondLst>
                                            <p:cond delay="0"/>
                                          </p:stCondLst>
                                        </p:cTn>
                                        <p:tgtEl>
                                          <p:spTgt spid="73"/>
                                        </p:tgtEl>
                                        <p:attrNameLst>
                                          <p:attrName>style.visibility</p:attrName>
                                        </p:attrNameLst>
                                      </p:cBhvr>
                                      <p:to>
                                        <p:strVal val="visible"/>
                                      </p:to>
                                    </p:set>
                                  </p:childTnLst>
                                </p:cTn>
                              </p:par>
                              <p:par>
                                <p:cTn id="19" presetID="0" presetClass="path" presetSubtype="0" repeatCount="indefinite" fill="hold" grpId="1" nodeType="withEffect">
                                  <p:stCondLst>
                                    <p:cond delay="100"/>
                                  </p:stCondLst>
                                  <p:endCondLst>
                                    <p:cond evt="onNext" delay="0">
                                      <p:tgtEl>
                                        <p:sldTgt/>
                                      </p:tgtEl>
                                    </p:cond>
                                  </p:endCondLst>
                                  <p:childTnLst>
                                    <p:animMotion origin="layout" path="M -3.95833E-6 2.22222E-6 L 0.03698 -0.10047 L 0.09349 -0.10047 L 0.25144 -0.03148 L 0.29024 -0.03148 L 0.44375 -0.09422 L 0.55144 -0.09746 " pathEditMode="relative" rAng="0" ptsTypes="AAAAAAA">
                                      <p:cBhvr>
                                        <p:cTn id="20" dur="1000" fill="hold"/>
                                        <p:tgtEl>
                                          <p:spTgt spid="73"/>
                                        </p:tgtEl>
                                        <p:attrNameLst>
                                          <p:attrName>ppt_x</p:attrName>
                                          <p:attrName>ppt_y</p:attrName>
                                        </p:attrNameLst>
                                      </p:cBhvr>
                                      <p:rCtr x="27565" y="-5023"/>
                                    </p:animMotion>
                                  </p:childTnLst>
                                  <p:subTnLst>
                                    <p:set>
                                      <p:cBhvr override="childStyle">
                                        <p:cTn dur="1" fill="hold" display="0" masterRel="sameClick" afterEffect="1">
                                          <p:stCondLst>
                                            <p:cond evt="end" delay="0">
                                              <p:tn val="19"/>
                                            </p:cond>
                                          </p:stCondLst>
                                        </p:cTn>
                                        <p:tgtEl>
                                          <p:spTgt spid="73"/>
                                        </p:tgtEl>
                                        <p:attrNameLst>
                                          <p:attrName>style.visibility</p:attrName>
                                        </p:attrNameLst>
                                      </p:cBhvr>
                                      <p:to>
                                        <p:strVal val="hidden"/>
                                      </p:to>
                                    </p:set>
                                  </p:subTnLst>
                                </p:cTn>
                              </p:par>
                              <p:par>
                                <p:cTn id="21" presetID="1" presetClass="entr" presetSubtype="0" fill="hold" grpId="0" nodeType="withEffect">
                                  <p:stCondLst>
                                    <p:cond delay="200"/>
                                  </p:stCondLst>
                                  <p:childTnLst>
                                    <p:set>
                                      <p:cBhvr>
                                        <p:cTn id="22" dur="1" fill="hold">
                                          <p:stCondLst>
                                            <p:cond delay="0"/>
                                          </p:stCondLst>
                                        </p:cTn>
                                        <p:tgtEl>
                                          <p:spTgt spid="74"/>
                                        </p:tgtEl>
                                        <p:attrNameLst>
                                          <p:attrName>style.visibility</p:attrName>
                                        </p:attrNameLst>
                                      </p:cBhvr>
                                      <p:to>
                                        <p:strVal val="visible"/>
                                      </p:to>
                                    </p:set>
                                  </p:childTnLst>
                                </p:cTn>
                              </p:par>
                              <p:par>
                                <p:cTn id="23" presetID="0" presetClass="path" presetSubtype="0" repeatCount="indefinite" fill="hold" grpId="1" nodeType="withEffect">
                                  <p:stCondLst>
                                    <p:cond delay="200"/>
                                  </p:stCondLst>
                                  <p:endCondLst>
                                    <p:cond evt="onNext" delay="0">
                                      <p:tgtEl>
                                        <p:sldTgt/>
                                      </p:tgtEl>
                                    </p:cond>
                                  </p:endCondLst>
                                  <p:childTnLst>
                                    <p:animMotion origin="layout" path="M -4.16667E-6 7.40741E-7 L 0.03698 -0.10046 L 0.09349 -0.10046 L 0.25144 -0.03148 L 0.29024 -0.03148 L 0.44375 -0.09421 L 0.55144 -0.09745 " pathEditMode="relative" rAng="0" ptsTypes="AAAAAAA">
                                      <p:cBhvr>
                                        <p:cTn id="24" dur="1000" fill="hold"/>
                                        <p:tgtEl>
                                          <p:spTgt spid="74"/>
                                        </p:tgtEl>
                                        <p:attrNameLst>
                                          <p:attrName>ppt_x</p:attrName>
                                          <p:attrName>ppt_y</p:attrName>
                                        </p:attrNameLst>
                                      </p:cBhvr>
                                      <p:rCtr x="27565" y="-5023"/>
                                    </p:animMotion>
                                  </p:childTnLst>
                                  <p:subTnLst>
                                    <p:set>
                                      <p:cBhvr override="childStyle">
                                        <p:cTn dur="1" fill="hold" display="0" masterRel="sameClick" afterEffect="1">
                                          <p:stCondLst>
                                            <p:cond evt="end" delay="0">
                                              <p:tn val="23"/>
                                            </p:cond>
                                          </p:stCondLst>
                                        </p:cTn>
                                        <p:tgtEl>
                                          <p:spTgt spid="74"/>
                                        </p:tgtEl>
                                        <p:attrNameLst>
                                          <p:attrName>style.visibility</p:attrName>
                                        </p:attrNameLst>
                                      </p:cBhvr>
                                      <p:to>
                                        <p:strVal val="hidden"/>
                                      </p:to>
                                    </p:set>
                                  </p:subTnLst>
                                </p:cTn>
                              </p:par>
                              <p:par>
                                <p:cTn id="25" presetID="1" presetClass="entr" presetSubtype="0" fill="hold" grpId="0" nodeType="withEffect">
                                  <p:stCondLst>
                                    <p:cond delay="300"/>
                                  </p:stCondLst>
                                  <p:childTnLst>
                                    <p:set>
                                      <p:cBhvr>
                                        <p:cTn id="26" dur="1" fill="hold">
                                          <p:stCondLst>
                                            <p:cond delay="0"/>
                                          </p:stCondLst>
                                        </p:cTn>
                                        <p:tgtEl>
                                          <p:spTgt spid="75"/>
                                        </p:tgtEl>
                                        <p:attrNameLst>
                                          <p:attrName>style.visibility</p:attrName>
                                        </p:attrNameLst>
                                      </p:cBhvr>
                                      <p:to>
                                        <p:strVal val="visible"/>
                                      </p:to>
                                    </p:set>
                                  </p:childTnLst>
                                </p:cTn>
                              </p:par>
                              <p:par>
                                <p:cTn id="27" presetID="0" presetClass="path" presetSubtype="0" repeatCount="indefinite" fill="hold" grpId="1" nodeType="withEffect">
                                  <p:stCondLst>
                                    <p:cond delay="3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28" dur="1000" fill="hold"/>
                                        <p:tgtEl>
                                          <p:spTgt spid="75"/>
                                        </p:tgtEl>
                                        <p:attrNameLst>
                                          <p:attrName>ppt_x</p:attrName>
                                          <p:attrName>ppt_y</p:attrName>
                                        </p:attrNameLst>
                                      </p:cBhvr>
                                      <p:rCtr x="27565" y="-5023"/>
                                    </p:animMotion>
                                  </p:childTnLst>
                                  <p:subTnLst>
                                    <p:set>
                                      <p:cBhvr override="childStyle">
                                        <p:cTn dur="1" fill="hold" display="0" masterRel="sameClick" afterEffect="1">
                                          <p:stCondLst>
                                            <p:cond evt="end" delay="0">
                                              <p:tn val="27"/>
                                            </p:cond>
                                          </p:stCondLst>
                                        </p:cTn>
                                        <p:tgtEl>
                                          <p:spTgt spid="75"/>
                                        </p:tgtEl>
                                        <p:attrNameLst>
                                          <p:attrName>style.visibility</p:attrName>
                                        </p:attrNameLst>
                                      </p:cBhvr>
                                      <p:to>
                                        <p:strVal val="hidden"/>
                                      </p:to>
                                    </p:set>
                                  </p:subTnLst>
                                </p:cTn>
                              </p:par>
                              <p:par>
                                <p:cTn id="29" presetID="1" presetClass="entr" presetSubtype="0" fill="hold" grpId="0" nodeType="withEffect">
                                  <p:stCondLst>
                                    <p:cond delay="400"/>
                                  </p:stCondLst>
                                  <p:childTnLst>
                                    <p:set>
                                      <p:cBhvr>
                                        <p:cTn id="30" dur="1" fill="hold">
                                          <p:stCondLst>
                                            <p:cond delay="0"/>
                                          </p:stCondLst>
                                        </p:cTn>
                                        <p:tgtEl>
                                          <p:spTgt spid="76"/>
                                        </p:tgtEl>
                                        <p:attrNameLst>
                                          <p:attrName>style.visibility</p:attrName>
                                        </p:attrNameLst>
                                      </p:cBhvr>
                                      <p:to>
                                        <p:strVal val="visible"/>
                                      </p:to>
                                    </p:set>
                                  </p:childTnLst>
                                </p:cTn>
                              </p:par>
                              <p:par>
                                <p:cTn id="31" presetID="0" presetClass="path" presetSubtype="0" repeatCount="indefinite" fill="hold" grpId="1" nodeType="withEffect">
                                  <p:stCondLst>
                                    <p:cond delay="4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32" dur="1000" fill="hold"/>
                                        <p:tgtEl>
                                          <p:spTgt spid="76"/>
                                        </p:tgtEl>
                                        <p:attrNameLst>
                                          <p:attrName>ppt_x</p:attrName>
                                          <p:attrName>ppt_y</p:attrName>
                                        </p:attrNameLst>
                                      </p:cBhvr>
                                      <p:rCtr x="27565" y="-5023"/>
                                    </p:animMotion>
                                  </p:childTnLst>
                                  <p:subTnLst>
                                    <p:set>
                                      <p:cBhvr override="childStyle">
                                        <p:cTn dur="1" fill="hold" display="0" masterRel="sameClick" afterEffect="1">
                                          <p:stCondLst>
                                            <p:cond evt="end" delay="0">
                                              <p:tn val="31"/>
                                            </p:cond>
                                          </p:stCondLst>
                                        </p:cTn>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74644"/>
            <a:ext cx="11785599" cy="639763"/>
          </a:xfrm>
        </p:spPr>
        <p:txBody>
          <a:bodyPr>
            <a:normAutofit fontScale="90000"/>
          </a:bodyPr>
          <a:lstStyle/>
          <a:p>
            <a:r>
              <a:rPr lang="en-US" b="1" dirty="0"/>
              <a:t>We’d like the network to answer these questions</a:t>
            </a:r>
          </a:p>
        </p:txBody>
      </p:sp>
      <p:sp>
        <p:nvSpPr>
          <p:cNvPr id="3" name="Content Placeholder 2"/>
          <p:cNvSpPr>
            <a:spLocks noGrp="1"/>
          </p:cNvSpPr>
          <p:nvPr>
            <p:ph idx="1"/>
          </p:nvPr>
        </p:nvSpPr>
        <p:spPr>
          <a:xfrm>
            <a:off x="914400" y="2002536"/>
            <a:ext cx="10972800" cy="5449825"/>
          </a:xfrm>
        </p:spPr>
        <p:txBody>
          <a:bodyPr>
            <a:normAutofit/>
          </a:bodyPr>
          <a:lstStyle/>
          <a:p>
            <a:pPr marL="514338" indent="-514338">
              <a:buFont typeface="+mj-lt"/>
              <a:buAutoNum type="arabicPeriod"/>
            </a:pPr>
            <a:r>
              <a:rPr lang="en-US" sz="3600" dirty="0"/>
              <a:t>“</a:t>
            </a:r>
            <a:r>
              <a:rPr lang="en-US" sz="3600" i="1" dirty="0"/>
              <a:t>Which path did my packet take</a:t>
            </a:r>
            <a:r>
              <a:rPr lang="en-US" sz="3600" dirty="0"/>
              <a:t>?”</a:t>
            </a:r>
          </a:p>
          <a:p>
            <a:pPr marL="514338" indent="-514338">
              <a:buFont typeface="+mj-lt"/>
              <a:buAutoNum type="arabicPeriod"/>
            </a:pPr>
            <a:r>
              <a:rPr lang="en-US" sz="3600" dirty="0"/>
              <a:t>“</a:t>
            </a:r>
            <a:r>
              <a:rPr lang="en-US" sz="3600" i="1" dirty="0"/>
              <a:t>Which rules did my packet follow</a:t>
            </a:r>
            <a:r>
              <a:rPr lang="en-US" sz="3600" dirty="0"/>
              <a:t>?”</a:t>
            </a:r>
          </a:p>
          <a:p>
            <a:pPr marL="514338" indent="-514338">
              <a:buFont typeface="+mj-lt"/>
              <a:buAutoNum type="arabicPeriod"/>
            </a:pPr>
            <a:r>
              <a:rPr lang="en-US" sz="3600" dirty="0"/>
              <a:t>“</a:t>
            </a:r>
            <a:r>
              <a:rPr lang="en-US" sz="3600" i="1" dirty="0"/>
              <a:t>How long did it queue at each switch</a:t>
            </a:r>
            <a:r>
              <a:rPr lang="en-US" sz="3600" dirty="0"/>
              <a:t>?”</a:t>
            </a:r>
          </a:p>
          <a:p>
            <a:pPr marL="514338" indent="-514338">
              <a:buFont typeface="+mj-lt"/>
              <a:buAutoNum type="arabicPeriod"/>
            </a:pPr>
            <a:r>
              <a:rPr lang="en-US" sz="3600" dirty="0"/>
              <a:t>“</a:t>
            </a:r>
            <a:r>
              <a:rPr lang="en-US" sz="3600" i="1" dirty="0"/>
              <a:t>Who did it share the queues with</a:t>
            </a:r>
            <a:r>
              <a:rPr lang="en-US" sz="3600" dirty="0"/>
              <a:t>?”</a:t>
            </a:r>
          </a:p>
          <a:p>
            <a:pPr marL="514338" indent="-514338">
              <a:buFont typeface="+mj-lt"/>
              <a:buAutoNum type="arabicPeriod"/>
            </a:pPr>
            <a:endParaRPr lang="en-US" sz="3600" dirty="0"/>
          </a:p>
        </p:txBody>
      </p:sp>
      <p:sp>
        <p:nvSpPr>
          <p:cNvPr id="5" name="TextBox 4"/>
          <p:cNvSpPr txBox="1"/>
          <p:nvPr/>
        </p:nvSpPr>
        <p:spPr>
          <a:xfrm>
            <a:off x="528321" y="5581674"/>
            <a:ext cx="11358879" cy="523220"/>
          </a:xfrm>
          <a:prstGeom prst="rect">
            <a:avLst/>
          </a:prstGeom>
          <a:noFill/>
        </p:spPr>
        <p:txBody>
          <a:bodyPr wrap="square" rtlCol="0">
            <a:spAutoFit/>
          </a:bodyPr>
          <a:lstStyle/>
          <a:p>
            <a:r>
              <a:rPr lang="en-US" sz="2800">
                <a:solidFill>
                  <a:prstClr val="black"/>
                </a:solidFill>
              </a:rPr>
              <a:t>A programmable </a:t>
            </a:r>
            <a:r>
              <a:rPr lang="en-US" sz="2800" dirty="0">
                <a:solidFill>
                  <a:prstClr val="black"/>
                </a:solidFill>
              </a:rPr>
              <a:t>device can potentially answer all four </a:t>
            </a:r>
            <a:r>
              <a:rPr lang="en-US" sz="2800">
                <a:solidFill>
                  <a:prstClr val="black"/>
                </a:solidFill>
              </a:rPr>
              <a:t>questions at </a:t>
            </a:r>
            <a:r>
              <a:rPr lang="en-US" sz="2800" dirty="0">
                <a:solidFill>
                  <a:prstClr val="black"/>
                </a:solidFill>
              </a:rPr>
              <a:t>line rate.</a:t>
            </a:r>
          </a:p>
        </p:txBody>
      </p:sp>
      <p:sp>
        <p:nvSpPr>
          <p:cNvPr id="9" name="Oval 8"/>
          <p:cNvSpPr/>
          <p:nvPr/>
        </p:nvSpPr>
        <p:spPr>
          <a:xfrm>
            <a:off x="790701" y="2089786"/>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sp>
        <p:nvSpPr>
          <p:cNvPr id="10" name="Oval 9"/>
          <p:cNvSpPr/>
          <p:nvPr/>
        </p:nvSpPr>
        <p:spPr>
          <a:xfrm>
            <a:off x="788721" y="2752825"/>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sp>
        <p:nvSpPr>
          <p:cNvPr id="11" name="Oval 10"/>
          <p:cNvSpPr/>
          <p:nvPr/>
        </p:nvSpPr>
        <p:spPr>
          <a:xfrm>
            <a:off x="786741" y="3392113"/>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sp>
        <p:nvSpPr>
          <p:cNvPr id="12" name="Oval 11"/>
          <p:cNvSpPr/>
          <p:nvPr/>
        </p:nvSpPr>
        <p:spPr>
          <a:xfrm>
            <a:off x="784761" y="4055150"/>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spTree>
    <p:extLst>
      <p:ext uri="{BB962C8B-B14F-4D97-AF65-F5344CB8AC3E}">
        <p14:creationId xmlns:p14="http://schemas.microsoft.com/office/powerpoint/2010/main" val="153511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a:solidFill>
                    <a:prstClr val="black"/>
                  </a:solidFill>
                </a:rPr>
                <a:t>Log, Analyze</a:t>
              </a:r>
            </a:p>
            <a:p>
              <a:pPr algn="ctr"/>
              <a:r>
                <a:rPr lang="en-US" sz="1400" dirty="0">
                  <a:solidFill>
                    <a:prstClr val="black"/>
                  </a:solidFill>
                </a:rPr>
                <a:t>Replay</a:t>
              </a:r>
            </a:p>
          </p:txBody>
        </p:sp>
      </p:grpSp>
      <p:sp>
        <p:nvSpPr>
          <p:cNvPr id="2" name="Title 1"/>
          <p:cNvSpPr>
            <a:spLocks noGrp="1"/>
          </p:cNvSpPr>
          <p:nvPr>
            <p:ph type="title"/>
          </p:nvPr>
        </p:nvSpPr>
        <p:spPr>
          <a:xfrm>
            <a:off x="378507" y="222691"/>
            <a:ext cx="10515600" cy="1325563"/>
          </a:xfrm>
        </p:spPr>
        <p:txBody>
          <a:bodyPr/>
          <a:lstStyle/>
          <a:p>
            <a:r>
              <a:rPr lang="en-US" b="1" dirty="0"/>
              <a:t>INT: </a:t>
            </a:r>
            <a:r>
              <a:rPr lang="en-US" b="1" dirty="0" err="1"/>
              <a:t>Inband</a:t>
            </a:r>
            <a:r>
              <a:rPr lang="en-US" b="1" dirty="0"/>
              <a:t> Network Telemetry</a:t>
            </a:r>
          </a:p>
        </p:txBody>
      </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sp>
        <p:nvSpPr>
          <p:cNvPr id="261" name="Rounded Rectangle 260"/>
          <p:cNvSpPr/>
          <p:nvPr/>
        </p:nvSpPr>
        <p:spPr>
          <a:xfrm>
            <a:off x="2060144" y="1877776"/>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rgbClr val="44546A"/>
                </a:solidFill>
              </a:rPr>
              <a:t>Add</a:t>
            </a:r>
            <a:r>
              <a:rPr lang="en-US" sz="1700" i="1" dirty="0">
                <a:solidFill>
                  <a:srgbClr val="44546A"/>
                </a:solidFill>
              </a:rPr>
              <a:t>: </a:t>
            </a:r>
            <a:r>
              <a:rPr lang="en-US" sz="1700" i="1" dirty="0" err="1">
                <a:solidFill>
                  <a:srgbClr val="44546A"/>
                </a:solidFill>
              </a:rPr>
              <a:t>SwitchID</a:t>
            </a:r>
            <a:r>
              <a:rPr lang="en-US" sz="1700" i="1" dirty="0">
                <a:solidFill>
                  <a:srgbClr val="44546A"/>
                </a:solidFill>
              </a:rPr>
              <a:t>, Arrival Time, </a:t>
            </a:r>
            <a:br>
              <a:rPr lang="en-US" sz="1700" i="1" dirty="0">
                <a:solidFill>
                  <a:srgbClr val="44546A"/>
                </a:solidFill>
              </a:rPr>
            </a:br>
            <a:r>
              <a:rPr lang="en-US" sz="1700" i="1" dirty="0">
                <a:solidFill>
                  <a:srgbClr val="44546A"/>
                </a:solidFill>
              </a:rPr>
              <a:t>Queue Delay, Matched Rules, </a:t>
            </a:r>
            <a:r>
              <a:rPr lang="is-IS" sz="1700" i="1" dirty="0">
                <a:solidFill>
                  <a:srgbClr val="44546A"/>
                </a:solidFill>
              </a:rPr>
              <a:t>…</a:t>
            </a:r>
            <a:endParaRPr lang="en-US" sz="1700" i="1" dirty="0">
              <a:solidFill>
                <a:srgbClr val="44546A"/>
              </a:solidFill>
            </a:endParaRPr>
          </a:p>
        </p:txBody>
      </p:sp>
      <p:grpSp>
        <p:nvGrpSpPr>
          <p:cNvPr id="4" name="Group 3"/>
          <p:cNvGrpSpPr/>
          <p:nvPr/>
        </p:nvGrpSpPr>
        <p:grpSpPr>
          <a:xfrm>
            <a:off x="2146590" y="2346388"/>
            <a:ext cx="3305260" cy="1232647"/>
            <a:chOff x="8219682" y="2400114"/>
            <a:chExt cx="3305260" cy="1232647"/>
          </a:xfrm>
        </p:grpSpPr>
        <p:cxnSp>
          <p:nvCxnSpPr>
            <p:cNvPr id="263" name="Straight Connector 262"/>
            <p:cNvCxnSpPr>
              <a:stCxn id="61" idx="0"/>
            </p:cNvCxnSpPr>
            <p:nvPr/>
          </p:nvCxnSpPr>
          <p:spPr>
            <a:xfrm flipH="1" flipV="1">
              <a:off x="8219682" y="2400114"/>
              <a:ext cx="1752322" cy="123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61" idx="0"/>
            </p:cNvCxnSpPr>
            <p:nvPr/>
          </p:nvCxnSpPr>
          <p:spPr>
            <a:xfrm flipV="1">
              <a:off x="9972004" y="2400114"/>
              <a:ext cx="1552938" cy="12326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Rounded Rectangle 59"/>
          <p:cNvSpPr/>
          <p:nvPr/>
        </p:nvSpPr>
        <p:spPr>
          <a:xfrm>
            <a:off x="2433274" y="359984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6" name="Group 5"/>
          <p:cNvGrpSpPr/>
          <p:nvPr/>
        </p:nvGrpSpPr>
        <p:grpSpPr>
          <a:xfrm>
            <a:off x="3696861" y="3579035"/>
            <a:ext cx="404101" cy="190500"/>
            <a:chOff x="3709917" y="3569367"/>
            <a:chExt cx="404101" cy="190500"/>
          </a:xfrm>
        </p:grpSpPr>
        <p:sp>
          <p:nvSpPr>
            <p:cNvPr id="61" name="Rounded Rectangle 60"/>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5" name="Rounded Rectangle 4"/>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4" name="Group 63"/>
          <p:cNvGrpSpPr/>
          <p:nvPr/>
        </p:nvGrpSpPr>
        <p:grpSpPr>
          <a:xfrm>
            <a:off x="6063966" y="2467467"/>
            <a:ext cx="404101" cy="190500"/>
            <a:chOff x="3709917" y="3569367"/>
            <a:chExt cx="404101" cy="190500"/>
          </a:xfrm>
        </p:grpSpPr>
        <p:sp>
          <p:nvSpPr>
            <p:cNvPr id="65" name="Rounded Rectangle 64"/>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66" name="Rounded Rectangle 65"/>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ounded Rectangle 66"/>
            <p:cNvSpPr/>
            <p:nvPr/>
          </p:nvSpPr>
          <p:spPr>
            <a:xfrm>
              <a:off x="3957452" y="3583914"/>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1" name="Rounded Rectangle 70"/>
          <p:cNvSpPr/>
          <p:nvPr/>
        </p:nvSpPr>
        <p:spPr>
          <a:xfrm>
            <a:off x="8547306" y="3596378"/>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9" name="Group 8"/>
          <p:cNvGrpSpPr/>
          <p:nvPr/>
        </p:nvGrpSpPr>
        <p:grpSpPr>
          <a:xfrm>
            <a:off x="8737373" y="3610925"/>
            <a:ext cx="170366" cy="168936"/>
            <a:chOff x="8737373" y="3610925"/>
            <a:chExt cx="170366" cy="168936"/>
          </a:xfrm>
        </p:grpSpPr>
        <p:sp>
          <p:nvSpPr>
            <p:cNvPr id="72" name="Rounded Rectangle 71"/>
            <p:cNvSpPr/>
            <p:nvPr/>
          </p:nvSpPr>
          <p:spPr>
            <a:xfrm>
              <a:off x="8858341" y="3610925"/>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ounded Rectangle 72"/>
            <p:cNvSpPr/>
            <p:nvPr/>
          </p:nvSpPr>
          <p:spPr>
            <a:xfrm>
              <a:off x="8794841" y="3610925"/>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ounded Rectangle 73"/>
            <p:cNvSpPr/>
            <p:nvPr/>
          </p:nvSpPr>
          <p:spPr>
            <a:xfrm>
              <a:off x="8737373" y="3610925"/>
              <a:ext cx="49398" cy="1689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22576" y="3175262"/>
            <a:ext cx="1580304" cy="369332"/>
          </a:xfrm>
          <a:prstGeom prst="rect">
            <a:avLst/>
          </a:prstGeom>
          <a:noFill/>
        </p:spPr>
        <p:txBody>
          <a:bodyPr wrap="none" rtlCol="0">
            <a:spAutoFit/>
          </a:bodyPr>
          <a:lstStyle/>
          <a:p>
            <a:r>
              <a:rPr lang="en-US">
                <a:solidFill>
                  <a:prstClr val="black"/>
                </a:solidFill>
              </a:rPr>
              <a:t>Original Packet</a:t>
            </a:r>
          </a:p>
        </p:txBody>
      </p: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a:solidFill>
                    <a:prstClr val="black"/>
                  </a:solidFill>
                </a:rPr>
                <a:t>Visualize</a:t>
              </a:r>
            </a:p>
          </p:txBody>
        </p:sp>
      </p:grpSp>
    </p:spTree>
    <p:extLst>
      <p:ext uri="{BB962C8B-B14F-4D97-AF65-F5344CB8AC3E}">
        <p14:creationId xmlns:p14="http://schemas.microsoft.com/office/powerpoint/2010/main" val="7884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52 -0.00116 L 0.10351 -0.00278 " pathEditMode="relative" rAng="0" ptsTypes="AA">
                                      <p:cBhvr>
                                        <p:cTn id="10" dur="500" fill="hold"/>
                                        <p:tgtEl>
                                          <p:spTgt spid="60"/>
                                        </p:tgtEl>
                                        <p:attrNameLst>
                                          <p:attrName>ppt_x</p:attrName>
                                          <p:attrName>ppt_y</p:attrName>
                                        </p:attrNameLst>
                                      </p:cBhvr>
                                      <p:rCtr x="5195" y="-93"/>
                                    </p:animMotion>
                                  </p:childTnLst>
                                  <p:subTnLst>
                                    <p:set>
                                      <p:cBhvr override="childStyle">
                                        <p:cTn dur="1" fill="hold" display="0" masterRel="sameClick" afterEffect="1">
                                          <p:stCondLst>
                                            <p:cond evt="end" delay="0">
                                              <p:tn val="9"/>
                                            </p:cond>
                                          </p:stCondLst>
                                        </p:cTn>
                                        <p:tgtEl>
                                          <p:spTgt spid="60"/>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1.66667E-6 3.7037E-7 L 0.19258 -0.16366 " pathEditMode="relative" rAng="0" ptsTypes="AA">
                                      <p:cBhvr>
                                        <p:cTn id="25" dur="500" fill="hold"/>
                                        <p:tgtEl>
                                          <p:spTgt spid="6"/>
                                        </p:tgtEl>
                                        <p:attrNameLst>
                                          <p:attrName>ppt_x</p:attrName>
                                          <p:attrName>ppt_y</p:attrName>
                                        </p:attrNameLst>
                                      </p:cBhvr>
                                      <p:rCtr x="9622" y="-8194"/>
                                    </p:animMotion>
                                  </p:childTnLst>
                                  <p:subTnLst>
                                    <p:set>
                                      <p:cBhvr override="childStyle">
                                        <p:cTn dur="1" fill="hold" display="0" masterRel="sameClick" afterEffect="1">
                                          <p:stCondLst>
                                            <p:cond evt="end" delay="0">
                                              <p:tn val="24"/>
                                            </p:cond>
                                          </p:stCondLst>
                                        </p:cTn>
                                        <p:tgtEl>
                                          <p:spTgt spid="6"/>
                                        </p:tgtEl>
                                        <p:attrNameLst>
                                          <p:attrName>style.visibility</p:attrName>
                                        </p:attrNameLst>
                                      </p:cBhvr>
                                      <p:to>
                                        <p:strVal val="hidden"/>
                                      </p:to>
                                    </p:set>
                                  </p:sub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2.29167E-6 -1.11111E-6 L 0.20534 0.16551 " pathEditMode="relative" rAng="0" ptsTypes="AA">
                                      <p:cBhvr>
                                        <p:cTn id="32" dur="500" fill="hold"/>
                                        <p:tgtEl>
                                          <p:spTgt spid="64"/>
                                        </p:tgtEl>
                                        <p:attrNameLst>
                                          <p:attrName>ppt_x</p:attrName>
                                          <p:attrName>ppt_y</p:attrName>
                                        </p:attrNameLst>
                                      </p:cBhvr>
                                      <p:rCtr x="10260" y="8264"/>
                                    </p:animMotion>
                                  </p:childTnLst>
                                  <p:subTnLst>
                                    <p:set>
                                      <p:cBhvr override="childStyle">
                                        <p:cTn dur="1" fill="hold" display="0" masterRel="sameClick" afterEffect="1">
                                          <p:stCondLst>
                                            <p:cond evt="end" delay="0">
                                              <p:tn val="31"/>
                                            </p:cond>
                                          </p:stCondLst>
                                        </p:cTn>
                                        <p:tgtEl>
                                          <p:spTgt spid="64"/>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1" nodeType="after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up)">
                                      <p:cBhvr>
                                        <p:cTn id="42" dur="500"/>
                                        <p:tgtEl>
                                          <p:spTgt spid="7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0065 -0.00046 L 0.10469 -0.00046 " pathEditMode="relative" ptsTypes="AA">
                                      <p:cBhvr>
                                        <p:cTn id="50" dur="500" fill="hold"/>
                                        <p:tgtEl>
                                          <p:spTgt spid="71"/>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2.08333E-6 1.11111E-6 L -0.00013 0.19514 " pathEditMode="relative" rAng="0" ptsTypes="AA">
                                      <p:cBhvr>
                                        <p:cTn id="52" dur="500" fill="hold"/>
                                        <p:tgtEl>
                                          <p:spTgt spid="9"/>
                                        </p:tgtEl>
                                        <p:attrNameLst>
                                          <p:attrName>ppt_x</p:attrName>
                                          <p:attrName>ppt_y</p:attrName>
                                        </p:attrNameLst>
                                      </p:cBhvr>
                                      <p:rCtr x="-13" y="9745"/>
                                    </p:animMotion>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60" grpId="0" animBg="1"/>
      <p:bldP spid="60" grpId="1" animBg="1"/>
      <p:bldP spid="71" grpId="0" animBg="1"/>
      <p:bldP spid="71" grpId="1"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a:solidFill>
                    <a:prstClr val="black"/>
                  </a:solidFill>
                </a:rPr>
                <a:t>Log, Analyze</a:t>
              </a:r>
            </a:p>
            <a:p>
              <a:pPr algn="ctr"/>
              <a:r>
                <a:rPr lang="en-US" sz="1400" dirty="0">
                  <a:solidFill>
                    <a:prstClr val="black"/>
                  </a:solidFill>
                </a:rPr>
                <a:t>Replay</a:t>
              </a:r>
            </a:p>
          </p:txBody>
        </p:sp>
      </p:gr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a:solidFill>
                    <a:prstClr val="black"/>
                  </a:solidFill>
                </a:rPr>
                <a:t>Visualize</a:t>
              </a:r>
            </a:p>
          </p:txBody>
        </p:sp>
      </p:grpSp>
      <p:grpSp>
        <p:nvGrpSpPr>
          <p:cNvPr id="49" name="Group 48"/>
          <p:cNvGrpSpPr/>
          <p:nvPr/>
        </p:nvGrpSpPr>
        <p:grpSpPr>
          <a:xfrm>
            <a:off x="3734811" y="2799584"/>
            <a:ext cx="5084849" cy="2368308"/>
            <a:chOff x="3734811" y="2799584"/>
            <a:chExt cx="5084849" cy="2368308"/>
          </a:xfrm>
        </p:grpSpPr>
        <p:sp>
          <p:nvSpPr>
            <p:cNvPr id="12" name="Oval 11"/>
            <p:cNvSpPr/>
            <p:nvPr/>
          </p:nvSpPr>
          <p:spPr>
            <a:xfrm>
              <a:off x="3734811" y="386999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6237019" y="279958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730760" y="3872233"/>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5" name="Oval 74"/>
            <p:cNvSpPr/>
            <p:nvPr/>
          </p:nvSpPr>
          <p:spPr>
            <a:xfrm>
              <a:off x="6230816" y="356591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7" name="Oval 76"/>
            <p:cNvSpPr/>
            <p:nvPr/>
          </p:nvSpPr>
          <p:spPr>
            <a:xfrm>
              <a:off x="6224613" y="432271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8" name="Oval 77"/>
            <p:cNvSpPr/>
            <p:nvPr/>
          </p:nvSpPr>
          <p:spPr>
            <a:xfrm>
              <a:off x="6218410" y="507634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grpSp>
      <p:grpSp>
        <p:nvGrpSpPr>
          <p:cNvPr id="39" name="Group 38"/>
          <p:cNvGrpSpPr/>
          <p:nvPr/>
        </p:nvGrpSpPr>
        <p:grpSpPr>
          <a:xfrm>
            <a:off x="-21266" y="307265"/>
            <a:ext cx="5632053" cy="2847774"/>
            <a:chOff x="-21266" y="307265"/>
            <a:chExt cx="5632053" cy="2847774"/>
          </a:xfrm>
        </p:grpSpPr>
        <p:sp>
          <p:nvSpPr>
            <p:cNvPr id="100" name="TextBox 99"/>
            <p:cNvSpPr txBox="1"/>
            <p:nvPr/>
          </p:nvSpPr>
          <p:spPr>
            <a:xfrm>
              <a:off x="115391" y="307265"/>
              <a:ext cx="5495396" cy="2462134"/>
            </a:xfrm>
            <a:prstGeom prst="rect">
              <a:avLst/>
            </a:prstGeom>
            <a:solidFill>
              <a:schemeClr val="accent2">
                <a:alpha val="45000"/>
              </a:schemeClr>
            </a:solidFill>
          </p:spPr>
          <p:txBody>
            <a:bodyPr wrap="square" lIns="121843" tIns="60921" rIns="121843" bIns="60921" rtlCol="0">
              <a:spAutoFit/>
            </a:bodyPr>
            <a:lstStyle/>
            <a:p>
              <a:pPr defTabSz="914354"/>
              <a:r>
                <a:rPr lang="en-US" sz="800" dirty="0">
                  <a:solidFill>
                    <a:prstClr val="black"/>
                  </a:solidFill>
                  <a:latin typeface="Courier New"/>
                  <a:cs typeface="Courier New"/>
                </a:rPr>
                <a:t>/* INT: add switch id */</a:t>
              </a:r>
            </a:p>
            <a:p>
              <a:pPr defTabSz="914354"/>
              <a:r>
                <a:rPr lang="en-US" sz="800" dirty="0">
                  <a:solidFill>
                    <a:prstClr val="black"/>
                  </a:solidFill>
                  <a:latin typeface="Courier New"/>
                  <a:cs typeface="Courier New"/>
                </a:rPr>
                <a:t>action int_set_header_0()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int_switch_id_header.switch_id</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global_config_metadata.switch_id</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INT: add ingress timestamp */</a:t>
              </a:r>
            </a:p>
            <a:p>
              <a:pPr defTabSz="914354"/>
              <a:r>
                <a:rPr lang="en-US" sz="800" dirty="0">
                  <a:solidFill>
                    <a:prstClr val="black"/>
                  </a:solidFill>
                  <a:latin typeface="Courier New"/>
                  <a:cs typeface="Courier New"/>
                </a:rPr>
                <a:t>action int_set_header_1()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a:t>
              </a:r>
              <a:r>
                <a:rPr lang="en-US" sz="800" b="1" dirty="0">
                  <a:solidFill>
                    <a:prstClr val="black"/>
                  </a:solidFill>
                  <a:latin typeface="Courier New"/>
                  <a:cs typeface="Courier New"/>
                </a:rPr>
                <a:t>);</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int_ingress_tstamp_header.ingress_tstamp</a:t>
              </a:r>
              <a:r>
                <a:rPr lang="en-US" sz="800" b="1" dirty="0">
                  <a:solidFill>
                    <a:prstClr val="black"/>
                  </a:solidFill>
                  <a:latin typeface="Courier New"/>
                  <a:cs typeface="Courier New"/>
                </a:rPr>
                <a:t>, i2e_metadata.ingress_tstamp);</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INT: add egress timestamp */</a:t>
              </a:r>
            </a:p>
            <a:p>
              <a:pPr defTabSz="914354"/>
              <a:r>
                <a:rPr lang="en-US" sz="800" dirty="0">
                  <a:solidFill>
                    <a:prstClr val="black"/>
                  </a:solidFill>
                  <a:latin typeface="Courier New"/>
                  <a:cs typeface="Courier New"/>
                </a:rPr>
                <a:t>action int_set_header_2()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int_egress_tstamp_header.egress_tstamp</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eg_intr_md_from_parser_aux.egress_global_tstamp</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p:txBody>
        </p:sp>
        <p:sp>
          <p:nvSpPr>
            <p:cNvPr id="101" name="Rectangle 100"/>
            <p:cNvSpPr/>
            <p:nvPr/>
          </p:nvSpPr>
          <p:spPr>
            <a:xfrm>
              <a:off x="-21266" y="2600851"/>
              <a:ext cx="5277944" cy="5541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21843" tIns="60921" rIns="121843" bIns="60921" rtlCol="0" anchor="ctr"/>
            <a:lstStyle/>
            <a:p>
              <a:pPr defTabSz="914354"/>
              <a:r>
                <a:rPr lang="en-US" sz="1200" dirty="0">
                  <a:solidFill>
                    <a:prstClr val="black"/>
                  </a:solidFill>
                  <a:latin typeface="Arial"/>
                </a:rPr>
                <a:t>P4 code snippet: Insert switch ID, ingress and </a:t>
              </a:r>
              <a:r>
                <a:rPr lang="en-US" sz="1200">
                  <a:solidFill>
                    <a:prstClr val="black"/>
                  </a:solidFill>
                  <a:latin typeface="Arial"/>
                </a:rPr>
                <a:t>egress timestamp</a:t>
              </a:r>
              <a:endParaRPr lang="en-US" sz="1200" dirty="0">
                <a:solidFill>
                  <a:prstClr val="black"/>
                </a:solidFill>
                <a:latin typeface="Arial"/>
              </a:endParaRPr>
            </a:p>
          </p:txBody>
        </p:sp>
      </p:grpSp>
    </p:spTree>
    <p:extLst>
      <p:ext uri="{BB962C8B-B14F-4D97-AF65-F5344CB8AC3E}">
        <p14:creationId xmlns:p14="http://schemas.microsoft.com/office/powerpoint/2010/main" val="152505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5145206"/>
            <a:ext cx="9894627" cy="1337481"/>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6000" dirty="0"/>
              <a:t>Outline</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a:t>Why programmability is happening now</a:t>
            </a:r>
          </a:p>
          <a:p>
            <a:pPr marL="514350" indent="-514350">
              <a:buFont typeface="+mj-lt"/>
              <a:buAutoNum type="arabicPeriod"/>
            </a:pPr>
            <a:r>
              <a:rPr lang="en-US" sz="4000" dirty="0"/>
              <a:t>How programmability is being used</a:t>
            </a:r>
          </a:p>
          <a:p>
            <a:pPr lvl="1"/>
            <a:r>
              <a:rPr lang="en-US" sz="3200" dirty="0">
                <a:solidFill>
                  <a:schemeClr val="accent5"/>
                </a:solidFill>
              </a:rPr>
              <a:t>Subtract features: Reducing complexity </a:t>
            </a:r>
          </a:p>
          <a:p>
            <a:pPr lvl="1"/>
            <a:r>
              <a:rPr lang="en-US" sz="3200" dirty="0">
                <a:solidFill>
                  <a:schemeClr val="accent5"/>
                </a:solidFill>
              </a:rPr>
              <a:t>Add proprietary features: Invent, differentiate, own</a:t>
            </a:r>
          </a:p>
          <a:p>
            <a:pPr lvl="1"/>
            <a:r>
              <a:rPr lang="en-US" sz="3200" dirty="0">
                <a:solidFill>
                  <a:schemeClr val="accent5"/>
                </a:solidFill>
              </a:rPr>
              <a:t>Silicon independence: Breaking a lock-in</a:t>
            </a:r>
          </a:p>
          <a:p>
            <a:pPr lvl="1"/>
            <a:r>
              <a:rPr lang="en-US" sz="3200" dirty="0">
                <a:solidFill>
                  <a:schemeClr val="accent5"/>
                </a:solidFill>
              </a:rPr>
              <a:t>Telemetry and measurement</a:t>
            </a:r>
          </a:p>
          <a:p>
            <a:pPr marL="514350" indent="-514350">
              <a:buFont typeface="+mj-lt"/>
              <a:buAutoNum type="arabicPeriod"/>
            </a:pPr>
            <a:r>
              <a:rPr lang="en-US" sz="4000" dirty="0"/>
              <a:t>Why programmability now from an ASIC technology viewpoint</a:t>
            </a:r>
          </a:p>
          <a:p>
            <a:pPr marL="971550" lvl="1" indent="-514350">
              <a:buFont typeface="+mj-lt"/>
              <a:buAutoNum type="arabicPeriod"/>
            </a:pPr>
            <a:endParaRPr lang="en-US" sz="3600" dirty="0"/>
          </a:p>
          <a:p>
            <a:pPr marL="971550" lvl="1" indent="-514350">
              <a:buFont typeface="+mj-lt"/>
              <a:buAutoNum type="arabicPeriod"/>
            </a:pPr>
            <a:endParaRPr lang="en-US" sz="3600" dirty="0"/>
          </a:p>
        </p:txBody>
      </p:sp>
    </p:spTree>
    <p:extLst>
      <p:ext uri="{BB962C8B-B14F-4D97-AF65-F5344CB8AC3E}">
        <p14:creationId xmlns:p14="http://schemas.microsoft.com/office/powerpoint/2010/main" val="55243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Recap:</a:t>
            </a:r>
            <a:r>
              <a:rPr lang="zh-CN" altLang="en-US" dirty="0"/>
              <a:t> </a:t>
            </a:r>
            <a:r>
              <a:rPr lang="en-US" dirty="0"/>
              <a:t>Forwarding vs. routing</a:t>
            </a:r>
          </a:p>
        </p:txBody>
      </p:sp>
      <p:sp>
        <p:nvSpPr>
          <p:cNvPr id="5" name="Content Placeholder 4"/>
          <p:cNvSpPr>
            <a:spLocks noGrp="1"/>
          </p:cNvSpPr>
          <p:nvPr>
            <p:ph idx="1"/>
          </p:nvPr>
        </p:nvSpPr>
        <p:spPr/>
        <p:txBody>
          <a:bodyPr/>
          <a:lstStyle/>
          <a:p>
            <a:r>
              <a:rPr lang="en-US" dirty="0"/>
              <a:t>Forwarding: “</a:t>
            </a:r>
            <a:r>
              <a:rPr lang="en-US" dirty="0">
                <a:solidFill>
                  <a:schemeClr val="accent5"/>
                </a:solidFill>
              </a:rPr>
              <a:t>data plane</a:t>
            </a:r>
            <a:r>
              <a:rPr lang="en-US" dirty="0"/>
              <a:t>” </a:t>
            </a:r>
          </a:p>
          <a:p>
            <a:pPr lvl="1"/>
            <a:r>
              <a:rPr lang="en-US" dirty="0"/>
              <a:t>Directing one data packet</a:t>
            </a:r>
          </a:p>
          <a:p>
            <a:pPr lvl="1"/>
            <a:r>
              <a:rPr lang="en-US" dirty="0"/>
              <a:t>Each router using local routing state</a:t>
            </a:r>
          </a:p>
          <a:p>
            <a:r>
              <a:rPr lang="en-US" dirty="0"/>
              <a:t>Routing: “</a:t>
            </a:r>
            <a:r>
              <a:rPr lang="en-US" dirty="0">
                <a:solidFill>
                  <a:schemeClr val="accent5"/>
                </a:solidFill>
              </a:rPr>
              <a:t>control plane</a:t>
            </a:r>
            <a:r>
              <a:rPr lang="en-US" dirty="0"/>
              <a:t>” </a:t>
            </a:r>
          </a:p>
          <a:p>
            <a:pPr lvl="1"/>
            <a:r>
              <a:rPr lang="en-US" dirty="0"/>
              <a:t>Computing the forwarding tables that guide packets</a:t>
            </a:r>
          </a:p>
          <a:p>
            <a:pPr lvl="1"/>
            <a:r>
              <a:rPr lang="en-US" dirty="0"/>
              <a:t>Jointly computed by routers using a distributed algorithm</a:t>
            </a:r>
          </a:p>
          <a:p>
            <a:endParaRPr lang="en-US" dirty="0"/>
          </a:p>
          <a:p>
            <a:r>
              <a:rPr lang="en-US" dirty="0">
                <a:solidFill>
                  <a:schemeClr val="accent5"/>
                </a:solidFill>
              </a:rPr>
              <a:t>Very different timescales!</a:t>
            </a:r>
          </a:p>
        </p:txBody>
      </p:sp>
      <p:sp>
        <p:nvSpPr>
          <p:cNvPr id="8" name="Slide Number Placeholder 7"/>
          <p:cNvSpPr>
            <a:spLocks noGrp="1"/>
          </p:cNvSpPr>
          <p:nvPr>
            <p:ph type="sldNum" sz="quarter" idx="12"/>
          </p:nvPr>
        </p:nvSpPr>
        <p:spPr/>
        <p:txBody>
          <a:bodyPr/>
          <a:lstStyle/>
          <a:p>
            <a:fld id="{A190D881-957A-7944-A8D0-1584E528B88F}"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185679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3762" r="35936" b="2844"/>
          <a:stretch/>
        </p:blipFill>
        <p:spPr>
          <a:xfrm>
            <a:off x="1215423" y="1120961"/>
            <a:ext cx="2471057" cy="2409372"/>
          </a:xfrm>
          <a:prstGeom prst="rect">
            <a:avLst/>
          </a:prstGeom>
        </p:spPr>
      </p:pic>
      <p:sp>
        <p:nvSpPr>
          <p:cNvPr id="7" name="Rectangle 6"/>
          <p:cNvSpPr/>
          <p:nvPr/>
        </p:nvSpPr>
        <p:spPr>
          <a:xfrm>
            <a:off x="1276089" y="1120961"/>
            <a:ext cx="2410391" cy="2379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1472665" y="1270535"/>
            <a:ext cx="2024148" cy="205018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6"/>
          <p:cNvSpPr>
            <a:spLocks noGrp="1"/>
          </p:cNvSpPr>
          <p:nvPr>
            <p:ph type="title"/>
          </p:nvPr>
        </p:nvSpPr>
        <p:spPr>
          <a:xfrm>
            <a:off x="838200" y="16782"/>
            <a:ext cx="10515600" cy="1325563"/>
          </a:xfrm>
        </p:spPr>
        <p:txBody>
          <a:bodyPr/>
          <a:lstStyle/>
          <a:p>
            <a:r>
              <a:rPr lang="en-US" dirty="0"/>
              <a:t>Serial I/O: About 30% of switch chip area</a:t>
            </a:r>
          </a:p>
        </p:txBody>
      </p:sp>
      <p:pic>
        <p:nvPicPr>
          <p:cNvPr id="1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3341" y="1102601"/>
            <a:ext cx="2581836" cy="2403738"/>
          </a:xfrm>
        </p:spPr>
      </p:pic>
      <p:sp>
        <p:nvSpPr>
          <p:cNvPr id="21" name="Freeform 20"/>
          <p:cNvSpPr/>
          <p:nvPr/>
        </p:nvSpPr>
        <p:spPr>
          <a:xfrm>
            <a:off x="4513342" y="1088852"/>
            <a:ext cx="2581835" cy="2411506"/>
          </a:xfrm>
          <a:custGeom>
            <a:avLst/>
            <a:gdLst>
              <a:gd name="connsiteX0" fmla="*/ 0 w 2581835"/>
              <a:gd name="connsiteY0" fmla="*/ 1748118 h 2411506"/>
              <a:gd name="connsiteX1" fmla="*/ 215153 w 2581835"/>
              <a:gd name="connsiteY1" fmla="*/ 1748118 h 2411506"/>
              <a:gd name="connsiteX2" fmla="*/ 224117 w 2581835"/>
              <a:gd name="connsiteY2" fmla="*/ 0 h 2411506"/>
              <a:gd name="connsiteX3" fmla="*/ 1389529 w 2581835"/>
              <a:gd name="connsiteY3" fmla="*/ 0 h 2411506"/>
              <a:gd name="connsiteX4" fmla="*/ 1389529 w 2581835"/>
              <a:gd name="connsiteY4" fmla="*/ 313765 h 2411506"/>
              <a:gd name="connsiteX5" fmla="*/ 1927412 w 2581835"/>
              <a:gd name="connsiteY5" fmla="*/ 322730 h 2411506"/>
              <a:gd name="connsiteX6" fmla="*/ 1936376 w 2581835"/>
              <a:gd name="connsiteY6" fmla="*/ 0 h 2411506"/>
              <a:gd name="connsiteX7" fmla="*/ 2581835 w 2581835"/>
              <a:gd name="connsiteY7" fmla="*/ 0 h 2411506"/>
              <a:gd name="connsiteX8" fmla="*/ 2581835 w 2581835"/>
              <a:gd name="connsiteY8" fmla="*/ 735106 h 2411506"/>
              <a:gd name="connsiteX9" fmla="*/ 2384612 w 2581835"/>
              <a:gd name="connsiteY9" fmla="*/ 735106 h 2411506"/>
              <a:gd name="connsiteX10" fmla="*/ 2402541 w 2581835"/>
              <a:gd name="connsiteY10" fmla="*/ 1748118 h 2411506"/>
              <a:gd name="connsiteX11" fmla="*/ 2581835 w 2581835"/>
              <a:gd name="connsiteY11" fmla="*/ 1757083 h 2411506"/>
              <a:gd name="connsiteX12" fmla="*/ 2554941 w 2581835"/>
              <a:gd name="connsiteY12" fmla="*/ 2411506 h 2411506"/>
              <a:gd name="connsiteX13" fmla="*/ 1837764 w 2581835"/>
              <a:gd name="connsiteY13" fmla="*/ 2411506 h 2411506"/>
              <a:gd name="connsiteX14" fmla="*/ 1837764 w 2581835"/>
              <a:gd name="connsiteY14" fmla="*/ 2115671 h 2411506"/>
              <a:gd name="connsiteX15" fmla="*/ 779929 w 2581835"/>
              <a:gd name="connsiteY15" fmla="*/ 2124636 h 2411506"/>
              <a:gd name="connsiteX16" fmla="*/ 797859 w 2581835"/>
              <a:gd name="connsiteY16" fmla="*/ 2411506 h 2411506"/>
              <a:gd name="connsiteX17" fmla="*/ 0 w 2581835"/>
              <a:gd name="connsiteY17" fmla="*/ 2402542 h 2411506"/>
              <a:gd name="connsiteX18" fmla="*/ 0 w 2581835"/>
              <a:gd name="connsiteY18" fmla="*/ 1748118 h 241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835" h="2411506">
                <a:moveTo>
                  <a:pt x="0" y="1748118"/>
                </a:moveTo>
                <a:lnTo>
                  <a:pt x="215153" y="1748118"/>
                </a:lnTo>
                <a:lnTo>
                  <a:pt x="224117" y="0"/>
                </a:lnTo>
                <a:lnTo>
                  <a:pt x="1389529" y="0"/>
                </a:lnTo>
                <a:lnTo>
                  <a:pt x="1389529" y="313765"/>
                </a:lnTo>
                <a:lnTo>
                  <a:pt x="1927412" y="322730"/>
                </a:lnTo>
                <a:lnTo>
                  <a:pt x="1936376" y="0"/>
                </a:lnTo>
                <a:lnTo>
                  <a:pt x="2581835" y="0"/>
                </a:lnTo>
                <a:lnTo>
                  <a:pt x="2581835" y="735106"/>
                </a:lnTo>
                <a:lnTo>
                  <a:pt x="2384612" y="735106"/>
                </a:lnTo>
                <a:lnTo>
                  <a:pt x="2402541" y="1748118"/>
                </a:lnTo>
                <a:lnTo>
                  <a:pt x="2581835" y="1757083"/>
                </a:lnTo>
                <a:lnTo>
                  <a:pt x="2554941" y="2411506"/>
                </a:lnTo>
                <a:lnTo>
                  <a:pt x="1837764" y="2411506"/>
                </a:lnTo>
                <a:lnTo>
                  <a:pt x="1837764" y="2115671"/>
                </a:lnTo>
                <a:lnTo>
                  <a:pt x="779929" y="2124636"/>
                </a:lnTo>
                <a:lnTo>
                  <a:pt x="797859" y="2411506"/>
                </a:lnTo>
                <a:lnTo>
                  <a:pt x="0" y="2402542"/>
                </a:lnTo>
                <a:lnTo>
                  <a:pt x="0" y="1748118"/>
                </a:ln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923" y="1083822"/>
            <a:ext cx="2527069" cy="24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
          <p:cNvSpPr/>
          <p:nvPr/>
        </p:nvSpPr>
        <p:spPr>
          <a:xfrm>
            <a:off x="7928015" y="1097817"/>
            <a:ext cx="2519083" cy="2417296"/>
          </a:xfrm>
          <a:custGeom>
            <a:avLst/>
            <a:gdLst>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70330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4684 w 2519083"/>
              <a:gd name="connsiteY17" fmla="*/ 2409452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52133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1995394 w 2519083"/>
              <a:gd name="connsiteY8" fmla="*/ 155575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9083" h="2417296">
                <a:moveTo>
                  <a:pt x="173505" y="155015"/>
                </a:moveTo>
                <a:lnTo>
                  <a:pt x="0" y="152400"/>
                </a:lnTo>
                <a:lnTo>
                  <a:pt x="0" y="0"/>
                </a:lnTo>
                <a:lnTo>
                  <a:pt x="224118" y="0"/>
                </a:lnTo>
                <a:lnTo>
                  <a:pt x="224118" y="192555"/>
                </a:lnTo>
                <a:lnTo>
                  <a:pt x="1775012" y="188259"/>
                </a:lnTo>
                <a:lnTo>
                  <a:pt x="1775012" y="0"/>
                </a:lnTo>
                <a:lnTo>
                  <a:pt x="1999130" y="0"/>
                </a:lnTo>
                <a:cubicBezTo>
                  <a:pt x="1997885" y="51858"/>
                  <a:pt x="1996639" y="103717"/>
                  <a:pt x="1995394" y="155575"/>
                </a:cubicBezTo>
                <a:lnTo>
                  <a:pt x="2312894" y="152400"/>
                </a:lnTo>
                <a:lnTo>
                  <a:pt x="2312894" y="2268071"/>
                </a:lnTo>
                <a:lnTo>
                  <a:pt x="2519083" y="2268071"/>
                </a:lnTo>
                <a:lnTo>
                  <a:pt x="2519083" y="2411506"/>
                </a:lnTo>
                <a:lnTo>
                  <a:pt x="2268071" y="2411506"/>
                </a:lnTo>
                <a:lnTo>
                  <a:pt x="2268071" y="2277035"/>
                </a:lnTo>
                <a:lnTo>
                  <a:pt x="1846730" y="2268071"/>
                </a:lnTo>
                <a:lnTo>
                  <a:pt x="1846169" y="2411506"/>
                </a:lnTo>
                <a:lnTo>
                  <a:pt x="794684" y="2409452"/>
                </a:lnTo>
                <a:lnTo>
                  <a:pt x="788894" y="2205318"/>
                </a:lnTo>
                <a:lnTo>
                  <a:pt x="242047" y="2196353"/>
                </a:lnTo>
                <a:lnTo>
                  <a:pt x="236258" y="2417296"/>
                </a:lnTo>
                <a:lnTo>
                  <a:pt x="0" y="2411506"/>
                </a:lnTo>
                <a:lnTo>
                  <a:pt x="0" y="2277035"/>
                </a:lnTo>
                <a:lnTo>
                  <a:pt x="183964" y="2277035"/>
                </a:lnTo>
                <a:cubicBezTo>
                  <a:pt x="180478" y="1569695"/>
                  <a:pt x="176991" y="862355"/>
                  <a:pt x="173505" y="155015"/>
                </a:cubicBez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4507226" y="1083822"/>
            <a:ext cx="2587951" cy="24165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7926561" y="1092786"/>
            <a:ext cx="2516432" cy="2421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1637403" y="3631616"/>
            <a:ext cx="1690784" cy="369332"/>
          </a:xfrm>
          <a:prstGeom prst="rect">
            <a:avLst/>
          </a:prstGeom>
          <a:noFill/>
        </p:spPr>
        <p:txBody>
          <a:bodyPr wrap="none" rtlCol="0">
            <a:spAutoFit/>
          </a:bodyPr>
          <a:lstStyle/>
          <a:p>
            <a:r>
              <a:rPr lang="en-US">
                <a:solidFill>
                  <a:prstClr val="black"/>
                </a:solidFill>
              </a:rPr>
              <a:t>Intel Alta (2011)</a:t>
            </a:r>
          </a:p>
        </p:txBody>
      </p:sp>
      <p:sp>
        <p:nvSpPr>
          <p:cNvPr id="28" name="TextBox 27"/>
          <p:cNvSpPr txBox="1"/>
          <p:nvPr/>
        </p:nvSpPr>
        <p:spPr>
          <a:xfrm>
            <a:off x="5135922" y="3564502"/>
            <a:ext cx="1330557" cy="369332"/>
          </a:xfrm>
          <a:prstGeom prst="rect">
            <a:avLst/>
          </a:prstGeom>
          <a:noFill/>
        </p:spPr>
        <p:txBody>
          <a:bodyPr wrap="none" rtlCol="0">
            <a:spAutoFit/>
          </a:bodyPr>
          <a:lstStyle/>
          <a:p>
            <a:r>
              <a:rPr lang="en-US">
                <a:solidFill>
                  <a:prstClr val="black"/>
                </a:solidFill>
              </a:rPr>
              <a:t>Cisco (2011)</a:t>
            </a:r>
            <a:endParaRPr lang="en-US" dirty="0">
              <a:solidFill>
                <a:prstClr val="black"/>
              </a:solidFill>
            </a:endParaRPr>
          </a:p>
        </p:txBody>
      </p:sp>
      <p:sp>
        <p:nvSpPr>
          <p:cNvPr id="29" name="TextBox 28"/>
          <p:cNvSpPr txBox="1"/>
          <p:nvPr/>
        </p:nvSpPr>
        <p:spPr>
          <a:xfrm>
            <a:off x="8083368" y="3564502"/>
            <a:ext cx="2263761" cy="369332"/>
          </a:xfrm>
          <a:prstGeom prst="rect">
            <a:avLst/>
          </a:prstGeom>
          <a:noFill/>
        </p:spPr>
        <p:txBody>
          <a:bodyPr wrap="none" rtlCol="0">
            <a:spAutoFit/>
          </a:bodyPr>
          <a:lstStyle/>
          <a:p>
            <a:r>
              <a:rPr lang="en-US">
                <a:solidFill>
                  <a:prstClr val="black"/>
                </a:solidFill>
              </a:rPr>
              <a:t>Ericsson Spider (2011)</a:t>
            </a:r>
            <a:endParaRPr lang="en-US" dirty="0">
              <a:solidFill>
                <a:prstClr val="black"/>
              </a:solidFill>
            </a:endParaRPr>
          </a:p>
        </p:txBody>
      </p:sp>
      <p:grpSp>
        <p:nvGrpSpPr>
          <p:cNvPr id="19" name="Group 18"/>
          <p:cNvGrpSpPr/>
          <p:nvPr/>
        </p:nvGrpSpPr>
        <p:grpSpPr>
          <a:xfrm>
            <a:off x="3121377" y="4102231"/>
            <a:ext cx="5918065" cy="2767399"/>
            <a:chOff x="3121377" y="4102231"/>
            <a:chExt cx="5918065" cy="2767399"/>
          </a:xfrm>
        </p:grpSpPr>
        <p:pic>
          <p:nvPicPr>
            <p:cNvPr id="10" name="Picture 9"/>
            <p:cNvPicPr>
              <a:picLocks noChangeAspect="1"/>
            </p:cNvPicPr>
            <p:nvPr/>
          </p:nvPicPr>
          <p:blipFill>
            <a:blip r:embed="rId6"/>
            <a:stretch>
              <a:fillRect/>
            </a:stretch>
          </p:blipFill>
          <p:spPr>
            <a:xfrm>
              <a:off x="3261719" y="4102231"/>
              <a:ext cx="2491013" cy="2379396"/>
            </a:xfrm>
            <a:prstGeom prst="rect">
              <a:avLst/>
            </a:prstGeom>
          </p:spPr>
        </p:pic>
        <p:sp>
          <p:nvSpPr>
            <p:cNvPr id="12" name="Rectangle 11"/>
            <p:cNvSpPr/>
            <p:nvPr/>
          </p:nvSpPr>
          <p:spPr>
            <a:xfrm>
              <a:off x="3496813" y="4377342"/>
              <a:ext cx="2054001" cy="1867454"/>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261719" y="4132205"/>
              <a:ext cx="2491013"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xtBox 26"/>
            <p:cNvSpPr txBox="1"/>
            <p:nvPr/>
          </p:nvSpPr>
          <p:spPr>
            <a:xfrm>
              <a:off x="3121377" y="6500298"/>
              <a:ext cx="2866426" cy="369332"/>
            </a:xfrm>
            <a:prstGeom prst="rect">
              <a:avLst/>
            </a:prstGeom>
            <a:noFill/>
          </p:spPr>
          <p:txBody>
            <a:bodyPr wrap="none" rtlCol="0">
              <a:spAutoFit/>
            </a:bodyPr>
            <a:lstStyle/>
            <a:p>
              <a:r>
                <a:rPr lang="en-US">
                  <a:solidFill>
                    <a:prstClr val="black"/>
                  </a:solidFill>
                </a:rPr>
                <a:t>Broadcom Tomahawk (2014)</a:t>
              </a:r>
              <a:endParaRPr lang="en-US" dirty="0">
                <a:solidFill>
                  <a:prstClr val="black"/>
                </a:solidFill>
              </a:endParaRPr>
            </a:p>
          </p:txBody>
        </p:sp>
        <p:grpSp>
          <p:nvGrpSpPr>
            <p:cNvPr id="18" name="Group 17"/>
            <p:cNvGrpSpPr/>
            <p:nvPr/>
          </p:nvGrpSpPr>
          <p:grpSpPr>
            <a:xfrm>
              <a:off x="6574136" y="4126225"/>
              <a:ext cx="2465305" cy="2355402"/>
              <a:chOff x="2660725" y="748318"/>
              <a:chExt cx="6858000" cy="6058050"/>
            </a:xfrm>
          </p:grpSpPr>
          <p:pic>
            <p:nvPicPr>
              <p:cNvPr id="30" name="Picture 2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060700" y="348343"/>
                <a:ext cx="6058050" cy="6858000"/>
              </a:xfrm>
              <a:prstGeom prst="rect">
                <a:avLst/>
              </a:prstGeom>
            </p:spPr>
          </p:pic>
          <p:sp>
            <p:nvSpPr>
              <p:cNvPr id="32" name="Rectangle 31"/>
              <p:cNvSpPr/>
              <p:nvPr/>
            </p:nvSpPr>
            <p:spPr>
              <a:xfrm>
                <a:off x="3164113" y="1422400"/>
                <a:ext cx="5849258" cy="4702630"/>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34" name="Rectangle 33"/>
            <p:cNvSpPr/>
            <p:nvPr/>
          </p:nvSpPr>
          <p:spPr>
            <a:xfrm>
              <a:off x="6574135" y="4111470"/>
              <a:ext cx="2465307" cy="2370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6698560" y="6474597"/>
              <a:ext cx="2293256" cy="369332"/>
            </a:xfrm>
            <a:prstGeom prst="rect">
              <a:avLst/>
            </a:prstGeom>
            <a:noFill/>
          </p:spPr>
          <p:txBody>
            <a:bodyPr wrap="none" rtlCol="0">
              <a:spAutoFit/>
            </a:bodyPr>
            <a:lstStyle/>
            <a:p>
              <a:r>
                <a:rPr lang="en-US" dirty="0">
                  <a:solidFill>
                    <a:prstClr val="black"/>
                  </a:solidFill>
                </a:rPr>
                <a:t>Barefoot </a:t>
              </a:r>
              <a:r>
                <a:rPr lang="en-US" dirty="0" err="1">
                  <a:solidFill>
                    <a:prstClr val="black"/>
                  </a:solidFill>
                </a:rPr>
                <a:t>Tofino</a:t>
              </a:r>
              <a:r>
                <a:rPr lang="en-US" dirty="0">
                  <a:solidFill>
                    <a:prstClr val="black"/>
                  </a:solidFill>
                </a:rPr>
                <a:t> (2016)</a:t>
              </a:r>
            </a:p>
          </p:txBody>
        </p:sp>
      </p:grpSp>
    </p:spTree>
    <p:extLst>
      <p:ext uri="{BB962C8B-B14F-4D97-AF65-F5344CB8AC3E}">
        <p14:creationId xmlns:p14="http://schemas.microsoft.com/office/powerpoint/2010/main" val="12306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a:solidFill>
                  <a:prstClr val="black"/>
                </a:solidFill>
              </a:rPr>
              <a:t>Semiconductor generation</a:t>
            </a: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a:solidFill>
                  <a:prstClr val="black"/>
                </a:solidFill>
              </a:rPr>
              <a:t>Silicon</a:t>
            </a:r>
          </a:p>
          <a:p>
            <a:pPr algn="ctr"/>
            <a:r>
              <a:rPr lang="en-US" sz="3200" dirty="0">
                <a:solidFill>
                  <a:prstClr val="black"/>
                </a:solidFill>
              </a:rPr>
              <a:t>Area</a:t>
            </a:r>
          </a:p>
          <a:p>
            <a:pPr algn="ctr"/>
            <a:r>
              <a:rPr lang="en-US" dirty="0">
                <a:solidFill>
                  <a:srgbClr val="0070C0"/>
                </a:solidFill>
              </a:rPr>
              <a:t>Normalized</a:t>
            </a: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a:solidFill>
                  <a:prstClr val="black"/>
                </a:solidFill>
              </a:rPr>
              <a:t>1.0</a:t>
            </a: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a:solidFill>
                  <a:prstClr val="black"/>
                </a:solidFill>
              </a:rPr>
              <a:t>0.5</a:t>
            </a:r>
          </a:p>
        </p:txBody>
      </p:sp>
      <p:sp>
        <p:nvSpPr>
          <p:cNvPr id="10" name="Title 9"/>
          <p:cNvSpPr>
            <a:spLocks noGrp="1"/>
          </p:cNvSpPr>
          <p:nvPr>
            <p:ph type="title"/>
          </p:nvPr>
        </p:nvSpPr>
        <p:spPr>
          <a:xfrm>
            <a:off x="838200" y="-289790"/>
            <a:ext cx="10515600" cy="1325563"/>
          </a:xfrm>
        </p:spPr>
        <p:txBody>
          <a:bodyPr/>
          <a:lstStyle/>
          <a:p>
            <a:pPr algn="ctr"/>
            <a:r>
              <a:rPr lang="en-US" dirty="0"/>
              <a:t>Switch chip area: Serial I/O</a:t>
            </a:r>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Speed</a:t>
              </a: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Speed</a:t>
              </a: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323030" y="645159"/>
            <a:ext cx="2519147" cy="1401355"/>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Serial I/O</a:t>
            </a:r>
          </a:p>
          <a:p>
            <a:pPr algn="ctr"/>
            <a:r>
              <a:rPr lang="en-US" sz="2400" dirty="0">
                <a:solidFill>
                  <a:prstClr val="black"/>
                </a:solidFill>
              </a:rPr>
              <a:t>Same area for </a:t>
            </a:r>
            <a:br>
              <a:rPr lang="en-US" sz="2400" dirty="0">
                <a:solidFill>
                  <a:prstClr val="black"/>
                </a:solidFill>
              </a:rPr>
            </a:br>
            <a:r>
              <a:rPr lang="en-US" sz="2400" dirty="0">
                <a:solidFill>
                  <a:prstClr val="black"/>
                </a:solidFill>
              </a:rPr>
              <a:t>each generation</a:t>
            </a:r>
          </a:p>
        </p:txBody>
      </p:sp>
    </p:spTree>
    <p:extLst>
      <p:ext uri="{BB962C8B-B14F-4D97-AF65-F5344CB8AC3E}">
        <p14:creationId xmlns:p14="http://schemas.microsoft.com/office/powerpoint/2010/main" val="120064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0801" y="1"/>
            <a:ext cx="7351050" cy="685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4" name="Rectangle 53"/>
          <p:cNvSpPr/>
          <p:nvPr/>
        </p:nvSpPr>
        <p:spPr>
          <a:xfrm>
            <a:off x="3325903" y="753034"/>
            <a:ext cx="3796719"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50%</a:t>
            </a:r>
          </a:p>
          <a:p>
            <a:pPr algn="ctr"/>
            <a:r>
              <a:rPr lang="en-US" sz="2400" dirty="0">
                <a:solidFill>
                  <a:prstClr val="black"/>
                </a:solidFill>
              </a:rPr>
              <a:t>Packet Processing</a:t>
            </a:r>
          </a:p>
        </p:txBody>
      </p:sp>
    </p:spTree>
    <p:extLst>
      <p:ext uri="{BB962C8B-B14F-4D97-AF65-F5344CB8AC3E}">
        <p14:creationId xmlns:p14="http://schemas.microsoft.com/office/powerpoint/2010/main" val="1595915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25% Logic</a:t>
            </a:r>
          </a:p>
          <a:p>
            <a:pPr algn="ctr"/>
            <a:r>
              <a:rPr lang="en-US" sz="2400" dirty="0">
                <a:solidFill>
                  <a:prstClr val="white"/>
                </a:solidFill>
              </a:rPr>
              <a:t>(Packet Processing)</a:t>
            </a: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25% Memory</a:t>
            </a:r>
          </a:p>
          <a:p>
            <a:pPr algn="ctr"/>
            <a:r>
              <a:rPr lang="en-US" sz="2400" dirty="0">
                <a:solidFill>
                  <a:prstClr val="black"/>
                </a:solidFill>
              </a:rPr>
              <a:t>(Lookup tables)</a:t>
            </a:r>
          </a:p>
        </p:txBody>
      </p:sp>
    </p:spTree>
    <p:extLst>
      <p:ext uri="{BB962C8B-B14F-4D97-AF65-F5344CB8AC3E}">
        <p14:creationId xmlns:p14="http://schemas.microsoft.com/office/powerpoint/2010/main" val="618944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a:solidFill>
                  <a:prstClr val="black"/>
                </a:solidFill>
              </a:rPr>
              <a:t>Semiconductor generation</a:t>
            </a: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a:solidFill>
                  <a:prstClr val="black"/>
                </a:solidFill>
              </a:rPr>
              <a:t>Silicon</a:t>
            </a:r>
          </a:p>
          <a:p>
            <a:pPr algn="ctr"/>
            <a:r>
              <a:rPr lang="en-US" sz="3200" dirty="0">
                <a:solidFill>
                  <a:prstClr val="black"/>
                </a:solidFill>
              </a:rPr>
              <a:t>Area</a:t>
            </a:r>
          </a:p>
          <a:p>
            <a:pPr algn="ctr"/>
            <a:r>
              <a:rPr lang="en-US" dirty="0">
                <a:solidFill>
                  <a:srgbClr val="0070C0"/>
                </a:solidFill>
              </a:rPr>
              <a:t>Normalized</a:t>
            </a: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a:solidFill>
                  <a:prstClr val="black"/>
                </a:solidFill>
              </a:rPr>
              <a:t>1.0</a:t>
            </a: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a:solidFill>
                  <a:prstClr val="black"/>
                </a:solidFill>
              </a:rPr>
              <a:t>0.5</a:t>
            </a:r>
          </a:p>
        </p:txBody>
      </p:sp>
      <p:sp>
        <p:nvSpPr>
          <p:cNvPr id="10" name="Title 9"/>
          <p:cNvSpPr>
            <a:spLocks noGrp="1"/>
          </p:cNvSpPr>
          <p:nvPr>
            <p:ph type="title"/>
          </p:nvPr>
        </p:nvSpPr>
        <p:spPr>
          <a:xfrm>
            <a:off x="838200" y="-289790"/>
            <a:ext cx="10515600" cy="1325563"/>
          </a:xfrm>
        </p:spPr>
        <p:txBody>
          <a:bodyPr/>
          <a:lstStyle/>
          <a:p>
            <a:pPr algn="ctr"/>
            <a:r>
              <a:rPr lang="en-US" dirty="0"/>
              <a:t>Switch chip area: Memory (Tables and Buffer)</a:t>
            </a:r>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Storage</a:t>
              </a: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Storage</a:t>
              </a: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9323030" y="645159"/>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Memory</a:t>
            </a:r>
          </a:p>
          <a:p>
            <a:pPr algn="ctr"/>
            <a:r>
              <a:rPr lang="en-US" sz="2400" dirty="0">
                <a:solidFill>
                  <a:prstClr val="black"/>
                </a:solidFill>
              </a:rPr>
              <a:t>Same area for </a:t>
            </a:r>
            <a:br>
              <a:rPr lang="en-US" sz="2400" dirty="0">
                <a:solidFill>
                  <a:prstClr val="black"/>
                </a:solidFill>
              </a:rPr>
            </a:br>
            <a:r>
              <a:rPr lang="en-US" sz="2400" dirty="0">
                <a:solidFill>
                  <a:prstClr val="black"/>
                </a:solidFill>
              </a:rPr>
              <a:t>each generation</a:t>
            </a:r>
          </a:p>
        </p:txBody>
      </p:sp>
    </p:spTree>
    <p:extLst>
      <p:ext uri="{BB962C8B-B14F-4D97-AF65-F5344CB8AC3E}">
        <p14:creationId xmlns:p14="http://schemas.microsoft.com/office/powerpoint/2010/main" val="191295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25% Logic</a:t>
            </a:r>
          </a:p>
          <a:p>
            <a:pPr algn="ctr"/>
            <a:r>
              <a:rPr lang="en-US" sz="2400" dirty="0">
                <a:solidFill>
                  <a:prstClr val="white"/>
                </a:solidFill>
              </a:rPr>
              <a:t>(Packet Processing)</a:t>
            </a: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25% Memory</a:t>
            </a:r>
          </a:p>
          <a:p>
            <a:pPr algn="ctr"/>
            <a:r>
              <a:rPr lang="en-US" sz="2400" dirty="0">
                <a:solidFill>
                  <a:prstClr val="black"/>
                </a:solidFill>
              </a:rPr>
              <a:t>(Lookup tables)</a:t>
            </a:r>
          </a:p>
        </p:txBody>
      </p:sp>
      <p:grpSp>
        <p:nvGrpSpPr>
          <p:cNvPr id="10" name="Group 9"/>
          <p:cNvGrpSpPr/>
          <p:nvPr/>
        </p:nvGrpSpPr>
        <p:grpSpPr>
          <a:xfrm>
            <a:off x="364142" y="2403334"/>
            <a:ext cx="3309642" cy="1577947"/>
            <a:chOff x="364142" y="2403334"/>
            <a:chExt cx="3309642" cy="1577947"/>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12" name="Straight Arrow Connector 11"/>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8811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a:solidFill>
                  <a:prstClr val="black"/>
                </a:solidFill>
              </a:rPr>
              <a:t>Semiconductor generation</a:t>
            </a: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a:solidFill>
                  <a:prstClr val="black"/>
                </a:solidFill>
              </a:rPr>
              <a:t>Silicon</a:t>
            </a:r>
          </a:p>
          <a:p>
            <a:pPr algn="ctr"/>
            <a:r>
              <a:rPr lang="en-US" sz="3200" dirty="0">
                <a:solidFill>
                  <a:prstClr val="black"/>
                </a:solidFill>
              </a:rPr>
              <a:t>Area</a:t>
            </a:r>
          </a:p>
          <a:p>
            <a:pPr algn="ctr"/>
            <a:r>
              <a:rPr lang="en-US" dirty="0">
                <a:solidFill>
                  <a:srgbClr val="0070C0"/>
                </a:solidFill>
              </a:rPr>
              <a:t>Normalized</a:t>
            </a: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a:solidFill>
                  <a:prstClr val="black"/>
                </a:solidFill>
              </a:rPr>
              <a:t>1.0</a:t>
            </a: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a:solidFill>
                  <a:prstClr val="black"/>
                </a:solidFill>
              </a:rPr>
              <a:t>0.5</a:t>
            </a:r>
          </a:p>
        </p:txBody>
      </p:sp>
      <p:sp>
        <p:nvSpPr>
          <p:cNvPr id="10" name="Title 9"/>
          <p:cNvSpPr>
            <a:spLocks noGrp="1"/>
          </p:cNvSpPr>
          <p:nvPr>
            <p:ph type="title"/>
          </p:nvPr>
        </p:nvSpPr>
        <p:spPr>
          <a:xfrm>
            <a:off x="838200" y="-289790"/>
            <a:ext cx="10515600" cy="1325563"/>
          </a:xfrm>
        </p:spPr>
        <p:txBody>
          <a:bodyPr/>
          <a:lstStyle/>
          <a:p>
            <a:pPr algn="ctr"/>
            <a:r>
              <a:rPr lang="en-US" dirty="0"/>
              <a:t>Switch chip area: Packet Processing Logic</a:t>
            </a:r>
          </a:p>
        </p:txBody>
      </p:sp>
      <p:sp>
        <p:nvSpPr>
          <p:cNvPr id="51" name="Rectangle 50"/>
          <p:cNvSpPr/>
          <p:nvPr/>
        </p:nvSpPr>
        <p:spPr>
          <a:xfrm rot="1714632" flipV="1">
            <a:off x="3031190" y="4371208"/>
            <a:ext cx="261988"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1714632" flipV="1">
            <a:off x="2929764" y="4157493"/>
            <a:ext cx="95225"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3" name="Group 32"/>
          <p:cNvGrpSpPr/>
          <p:nvPr/>
        </p:nvGrpSpPr>
        <p:grpSpPr>
          <a:xfrm>
            <a:off x="5502638" y="2660283"/>
            <a:ext cx="3994720" cy="1542658"/>
            <a:chOff x="2293816" y="1115012"/>
            <a:chExt cx="3994720" cy="1542658"/>
          </a:xfrm>
        </p:grpSpPr>
        <p:sp>
          <p:nvSpPr>
            <p:cNvPr id="34" name="Right Arrow 3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35" name="Rectangle 34"/>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 name="Right Arrow 36"/>
          <p:cNvSpPr/>
          <p:nvPr/>
        </p:nvSpPr>
        <p:spPr>
          <a:xfrm rot="20925208">
            <a:off x="5827047" y="4432248"/>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10% new features</a:t>
            </a:r>
            <a:endParaRPr lang="en-US" dirty="0">
              <a:solidFill>
                <a:prstClr val="black"/>
              </a:solidFill>
            </a:endParaRPr>
          </a:p>
        </p:txBody>
      </p:sp>
      <p:sp>
        <p:nvSpPr>
          <p:cNvPr id="38" name="Right Arrow 37"/>
          <p:cNvSpPr/>
          <p:nvPr/>
        </p:nvSpPr>
        <p:spPr>
          <a:xfrm rot="1583631">
            <a:off x="5702296" y="3311936"/>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Area goes down</a:t>
            </a: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0" name="Right Arrow 49"/>
          <p:cNvSpPr/>
          <p:nvPr/>
        </p:nvSpPr>
        <p:spPr>
          <a:xfrm rot="20925208">
            <a:off x="2618225" y="2886977"/>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10% new features</a:t>
            </a:r>
            <a:endParaRPr lang="en-US" dirty="0">
              <a:solidFill>
                <a:prstClr val="black"/>
              </a:solidFill>
            </a:endParaRPr>
          </a:p>
        </p:txBody>
      </p:sp>
      <p:sp>
        <p:nvSpPr>
          <p:cNvPr id="9" name="Right Arrow 8"/>
          <p:cNvSpPr/>
          <p:nvPr/>
        </p:nvSpPr>
        <p:spPr>
          <a:xfrm rot="1583631">
            <a:off x="2493474" y="1766665"/>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Area goes down</a:t>
            </a: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309272" y="3424516"/>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Logic</a:t>
            </a:r>
          </a:p>
          <a:p>
            <a:pPr algn="ctr"/>
            <a:r>
              <a:rPr lang="en-US" sz="2400" dirty="0">
                <a:solidFill>
                  <a:prstClr val="black"/>
                </a:solidFill>
              </a:rPr>
              <a:t>Area goes down</a:t>
            </a:r>
            <a:br>
              <a:rPr lang="en-US" sz="2400" dirty="0">
                <a:solidFill>
                  <a:prstClr val="black"/>
                </a:solidFill>
              </a:rPr>
            </a:br>
            <a:r>
              <a:rPr lang="en-US" sz="2400" dirty="0">
                <a:solidFill>
                  <a:prstClr val="black"/>
                </a:solidFill>
              </a:rPr>
              <a:t>each generation</a:t>
            </a:r>
          </a:p>
        </p:txBody>
      </p:sp>
    </p:spTree>
    <p:extLst>
      <p:ext uri="{BB962C8B-B14F-4D97-AF65-F5344CB8AC3E}">
        <p14:creationId xmlns:p14="http://schemas.microsoft.com/office/powerpoint/2010/main" val="6100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50"/>
                                        </p:tgtEl>
                                        <p:attrNameLst>
                                          <p:attrName>style.visibility</p:attrName>
                                        </p:attrNameLst>
                                      </p:cBhvr>
                                      <p:to>
                                        <p:strVal val="hidden"/>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7"/>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50" grpId="0" animBg="1"/>
      <p:bldP spid="50" grpId="1" animBg="1"/>
      <p:bldP spid="9"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25% Logic</a:t>
            </a:r>
          </a:p>
          <a:p>
            <a:pPr algn="ctr"/>
            <a:r>
              <a:rPr lang="en-US" sz="2400" dirty="0">
                <a:solidFill>
                  <a:prstClr val="white"/>
                </a:solidFill>
              </a:rPr>
              <a:t>(Packet Processing)</a:t>
            </a: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25% Memory</a:t>
            </a:r>
          </a:p>
          <a:p>
            <a:pPr algn="ctr"/>
            <a:r>
              <a:rPr lang="en-US" sz="2400" dirty="0">
                <a:solidFill>
                  <a:prstClr val="black"/>
                </a:solidFill>
              </a:rPr>
              <a:t>(Lookup tables)</a:t>
            </a:r>
          </a:p>
        </p:txBody>
      </p:sp>
      <p:grpSp>
        <p:nvGrpSpPr>
          <p:cNvPr id="8" name="Group 7"/>
          <p:cNvGrpSpPr/>
          <p:nvPr/>
        </p:nvGrpSpPr>
        <p:grpSpPr>
          <a:xfrm>
            <a:off x="364142" y="2403334"/>
            <a:ext cx="3309642" cy="1577947"/>
            <a:chOff x="364142" y="2403334"/>
            <a:chExt cx="3309642" cy="1577947"/>
          </a:xfrm>
        </p:grpSpPr>
        <p:sp>
          <p:nvSpPr>
            <p:cNvPr id="2" name="Rounded Rectangle 1"/>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7" name="Straight Arrow Connector 6"/>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872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4265708"/>
            <a:ext cx="3311139" cy="1821333"/>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Logic</a:t>
            </a:r>
          </a:p>
          <a:p>
            <a:pPr algn="ctr"/>
            <a:r>
              <a:rPr lang="en-US" sz="2400" dirty="0">
                <a:solidFill>
                  <a:prstClr val="white"/>
                </a:solidFill>
              </a:rPr>
              <a:t>(Packet Processing)</a:t>
            </a:r>
          </a:p>
        </p:txBody>
      </p:sp>
      <p:sp>
        <p:nvSpPr>
          <p:cNvPr id="54" name="Rectangle 53"/>
          <p:cNvSpPr/>
          <p:nvPr/>
        </p:nvSpPr>
        <p:spPr>
          <a:xfrm>
            <a:off x="3325903" y="753033"/>
            <a:ext cx="3302011" cy="388634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Memory</a:t>
            </a:r>
          </a:p>
          <a:p>
            <a:pPr algn="ctr"/>
            <a:r>
              <a:rPr lang="en-US" sz="2400" dirty="0">
                <a:solidFill>
                  <a:prstClr val="black"/>
                </a:solidFill>
              </a:rPr>
              <a:t>(Lookup tables)</a:t>
            </a:r>
          </a:p>
        </p:txBody>
      </p:sp>
      <p:sp>
        <p:nvSpPr>
          <p:cNvPr id="41" name="Rectangle 40"/>
          <p:cNvSpPr/>
          <p:nvPr/>
        </p:nvSpPr>
        <p:spPr>
          <a:xfrm>
            <a:off x="6631806" y="753034"/>
            <a:ext cx="2571046"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black"/>
                </a:solidFill>
              </a:rPr>
              <a:t> Packet </a:t>
            </a:r>
            <a:r>
              <a:rPr lang="en-US" sz="2400" dirty="0">
                <a:solidFill>
                  <a:prstClr val="black"/>
                </a:solidFill>
              </a:rPr>
              <a:t>Buffer</a:t>
            </a:r>
          </a:p>
          <a:p>
            <a:pPr algn="ctr"/>
            <a:r>
              <a:rPr lang="en-US" sz="2400" dirty="0">
                <a:solidFill>
                  <a:prstClr val="black"/>
                </a:solidFill>
              </a:rPr>
              <a:t>&amp; TM</a:t>
            </a:r>
          </a:p>
        </p:txBody>
      </p:sp>
      <p:grpSp>
        <p:nvGrpSpPr>
          <p:cNvPr id="10" name="Group 9"/>
          <p:cNvGrpSpPr/>
          <p:nvPr/>
        </p:nvGrpSpPr>
        <p:grpSpPr>
          <a:xfrm>
            <a:off x="364142" y="2403334"/>
            <a:ext cx="3487667" cy="2430580"/>
            <a:chOff x="364142" y="2403334"/>
            <a:chExt cx="3487667" cy="2430580"/>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12" name="Straight Arrow Connector 11"/>
            <p:cNvCxnSpPr/>
            <p:nvPr/>
          </p:nvCxnSpPr>
          <p:spPr>
            <a:xfrm>
              <a:off x="2249586" y="2977869"/>
              <a:ext cx="1602223" cy="185604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713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4978292"/>
            <a:ext cx="3099382" cy="1108749"/>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Logic</a:t>
            </a:r>
          </a:p>
          <a:p>
            <a:pPr algn="ctr"/>
            <a:r>
              <a:rPr lang="en-US" sz="2400" dirty="0">
                <a:solidFill>
                  <a:prstClr val="white"/>
                </a:solidFill>
              </a:rPr>
              <a:t>(Packet Processing)</a:t>
            </a:r>
          </a:p>
        </p:txBody>
      </p:sp>
      <p:sp>
        <p:nvSpPr>
          <p:cNvPr id="54" name="Rectangle 53"/>
          <p:cNvSpPr/>
          <p:nvPr/>
        </p:nvSpPr>
        <p:spPr>
          <a:xfrm>
            <a:off x="3325903" y="753033"/>
            <a:ext cx="3090254" cy="422525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Memory</a:t>
            </a:r>
          </a:p>
          <a:p>
            <a:pPr algn="ctr"/>
            <a:r>
              <a:rPr lang="en-US" sz="2400" dirty="0">
                <a:solidFill>
                  <a:prstClr val="black"/>
                </a:solidFill>
              </a:rPr>
              <a:t>(Lookup tables)</a:t>
            </a:r>
          </a:p>
        </p:txBody>
      </p:sp>
      <p:sp>
        <p:nvSpPr>
          <p:cNvPr id="41" name="Rectangle 40"/>
          <p:cNvSpPr/>
          <p:nvPr/>
        </p:nvSpPr>
        <p:spPr>
          <a:xfrm>
            <a:off x="6420050" y="753034"/>
            <a:ext cx="2782801"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black"/>
                </a:solidFill>
              </a:rPr>
              <a:t> Packet </a:t>
            </a:r>
            <a:r>
              <a:rPr lang="en-US" sz="2400" dirty="0">
                <a:solidFill>
                  <a:prstClr val="black"/>
                </a:solidFill>
              </a:rPr>
              <a:t>Buffer</a:t>
            </a:r>
          </a:p>
          <a:p>
            <a:pPr algn="ctr"/>
            <a:r>
              <a:rPr lang="en-US" sz="2400" dirty="0">
                <a:solidFill>
                  <a:prstClr val="black"/>
                </a:solidFill>
              </a:rPr>
              <a:t>&amp; TM</a:t>
            </a:r>
          </a:p>
        </p:txBody>
      </p:sp>
      <p:grpSp>
        <p:nvGrpSpPr>
          <p:cNvPr id="14" name="Group 13"/>
          <p:cNvGrpSpPr/>
          <p:nvPr/>
        </p:nvGrpSpPr>
        <p:grpSpPr>
          <a:xfrm>
            <a:off x="364142" y="2403334"/>
            <a:ext cx="3309642" cy="2937409"/>
            <a:chOff x="364142" y="2403334"/>
            <a:chExt cx="3309642" cy="2937409"/>
          </a:xfrm>
        </p:grpSpPr>
        <p:sp>
          <p:nvSpPr>
            <p:cNvPr id="15" name="Rounded Rectangle 14"/>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16" name="Straight Arrow Connector 15"/>
            <p:cNvCxnSpPr/>
            <p:nvPr/>
          </p:nvCxnSpPr>
          <p:spPr>
            <a:xfrm>
              <a:off x="2581668" y="3172078"/>
              <a:ext cx="1092116" cy="216866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682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zh-CN" dirty="0"/>
              <a:t>Recap</a:t>
            </a:r>
            <a:r>
              <a:rPr lang="en-US" dirty="0"/>
              <a:t>: Forwarding</a:t>
            </a:r>
          </a:p>
        </p:txBody>
      </p:sp>
      <p:sp>
        <p:nvSpPr>
          <p:cNvPr id="34" name="Slide Number Placeholder 33"/>
          <p:cNvSpPr>
            <a:spLocks noGrp="1"/>
          </p:cNvSpPr>
          <p:nvPr>
            <p:ph type="sldNum" sz="quarter" idx="12"/>
          </p:nvPr>
        </p:nvSpPr>
        <p:spPr/>
        <p:txBody>
          <a:bodyPr/>
          <a:lstStyle/>
          <a:p>
            <a:fld id="{9507A418-0CEB-9E4A-BA45-3B7D3D133EB9}" type="slidenum">
              <a:rPr lang="en-US" smtClean="0">
                <a:solidFill>
                  <a:srgbClr val="000000"/>
                </a:solidFill>
              </a:rPr>
              <a:pPr/>
              <a:t>5</a:t>
            </a:fld>
            <a:endParaRPr lang="en-US">
              <a:solidFill>
                <a:srgbClr val="000000"/>
              </a:solidFill>
            </a:endParaRPr>
          </a:p>
        </p:txBody>
      </p:sp>
      <p:sp>
        <p:nvSpPr>
          <p:cNvPr id="22" name="Cube 21"/>
          <p:cNvSpPr/>
          <p:nvPr/>
        </p:nvSpPr>
        <p:spPr bwMode="auto">
          <a:xfrm>
            <a:off x="4029374"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23" name="Cube 22"/>
          <p:cNvSpPr/>
          <p:nvPr/>
        </p:nvSpPr>
        <p:spPr bwMode="auto">
          <a:xfrm>
            <a:off x="6451723"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1" name="Cube 30"/>
          <p:cNvSpPr/>
          <p:nvPr/>
        </p:nvSpPr>
        <p:spPr bwMode="auto">
          <a:xfrm>
            <a:off x="5176803" y="3968305"/>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69" name="Straight Connector 68"/>
          <p:cNvCxnSpPr>
            <a:endCxn id="22" idx="0"/>
          </p:cNvCxnSpPr>
          <p:nvPr/>
        </p:nvCxnSpPr>
        <p:spPr bwMode="auto">
          <a:xfrm>
            <a:off x="4300296" y="2438400"/>
            <a:ext cx="95618" cy="892444"/>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74" name="Straight Connector 73"/>
          <p:cNvCxnSpPr>
            <a:stCxn id="31" idx="1"/>
          </p:cNvCxnSpPr>
          <p:nvPr/>
        </p:nvCxnSpPr>
        <p:spPr bwMode="auto">
          <a:xfrm flipH="1" flipV="1">
            <a:off x="4539345" y="3553956"/>
            <a:ext cx="908379" cy="509968"/>
          </a:xfrm>
          <a:prstGeom prst="line">
            <a:avLst/>
          </a:prstGeom>
          <a:noFill/>
          <a:ln w="38100" cap="flat" cmpd="sng" algn="ctr">
            <a:solidFill>
              <a:schemeClr val="tx1"/>
            </a:solidFill>
            <a:prstDash val="solid"/>
            <a:round/>
            <a:headEnd type="none" w="med" len="med"/>
            <a:tailEnd type="none" w="med" len="med"/>
          </a:ln>
          <a:effectLst/>
        </p:spPr>
      </p:cxnSp>
      <p:cxnSp>
        <p:nvCxnSpPr>
          <p:cNvPr id="84" name="Straight Connector 83"/>
          <p:cNvCxnSpPr>
            <a:stCxn id="23" idx="2"/>
            <a:endCxn id="31" idx="5"/>
          </p:cNvCxnSpPr>
          <p:nvPr/>
        </p:nvCxnSpPr>
        <p:spPr bwMode="auto">
          <a:xfrm flipH="1">
            <a:off x="5814263" y="3569893"/>
            <a:ext cx="637460" cy="541841"/>
          </a:xfrm>
          <a:prstGeom prst="line">
            <a:avLst/>
          </a:prstGeom>
          <a:noFill/>
          <a:ln w="38100" cap="flat" cmpd="sng" algn="ctr">
            <a:solidFill>
              <a:schemeClr val="tx1"/>
            </a:solidFill>
            <a:prstDash val="solid"/>
            <a:round/>
            <a:headEnd type="none" w="med" len="med"/>
            <a:tailEnd type="none" w="med" len="med"/>
          </a:ln>
          <a:effectLst/>
        </p:spPr>
      </p:cxnSp>
      <p:cxnSp>
        <p:nvCxnSpPr>
          <p:cNvPr id="90" name="Straight Connector 89"/>
          <p:cNvCxnSpPr>
            <a:endCxn id="31" idx="3"/>
          </p:cNvCxnSpPr>
          <p:nvPr/>
        </p:nvCxnSpPr>
        <p:spPr bwMode="auto">
          <a:xfrm flipV="1">
            <a:off x="4905883" y="4350781"/>
            <a:ext cx="541841" cy="764952"/>
          </a:xfrm>
          <a:prstGeom prst="line">
            <a:avLst/>
          </a:prstGeom>
          <a:noFill/>
          <a:ln w="38100" cap="flat" cmpd="sng" algn="ctr">
            <a:solidFill>
              <a:schemeClr val="tx1"/>
            </a:solidFill>
            <a:prstDash val="solid"/>
            <a:round/>
            <a:headEnd type="none" w="med" len="med"/>
            <a:tailEnd type="none" w="med" len="med"/>
          </a:ln>
          <a:effectLst/>
        </p:spPr>
      </p:cxnSp>
      <p:cxnSp>
        <p:nvCxnSpPr>
          <p:cNvPr id="93" name="Straight Connector 92"/>
          <p:cNvCxnSpPr>
            <a:stCxn id="47" idx="1"/>
          </p:cNvCxnSpPr>
          <p:nvPr/>
        </p:nvCxnSpPr>
        <p:spPr bwMode="auto">
          <a:xfrm flipH="1">
            <a:off x="7089185" y="3266941"/>
            <a:ext cx="1273158" cy="191396"/>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107" name="Straight Connector 106"/>
          <p:cNvCxnSpPr/>
          <p:nvPr/>
        </p:nvCxnSpPr>
        <p:spPr bwMode="auto">
          <a:xfrm>
            <a:off x="5447723" y="4350781"/>
            <a:ext cx="621524" cy="749016"/>
          </a:xfrm>
          <a:prstGeom prst="line">
            <a:avLst/>
          </a:prstGeom>
          <a:noFill/>
          <a:ln w="38100" cap="flat" cmpd="sng" algn="ctr">
            <a:solidFill>
              <a:schemeClr val="tx1"/>
            </a:solidFill>
            <a:prstDash val="solid"/>
            <a:round/>
            <a:headEnd type="none" w="med" len="med"/>
            <a:tailEnd type="none" w="med" len="med"/>
          </a:ln>
          <a:effectLst/>
        </p:spPr>
      </p:cxnSp>
      <p:grpSp>
        <p:nvGrpSpPr>
          <p:cNvPr id="64" name="Group 37"/>
          <p:cNvGrpSpPr>
            <a:grpSpLocks noChangeAspect="1"/>
          </p:cNvGrpSpPr>
          <p:nvPr/>
        </p:nvGrpSpPr>
        <p:grpSpPr bwMode="auto">
          <a:xfrm>
            <a:off x="4790829" y="3129542"/>
            <a:ext cx="1529905" cy="402607"/>
            <a:chOff x="885372" y="3276600"/>
            <a:chExt cx="1172028" cy="228600"/>
          </a:xfrm>
        </p:grpSpPr>
        <p:sp>
          <p:nvSpPr>
            <p:cNvPr id="65" name="Rectangle 64"/>
            <p:cNvSpPr/>
            <p:nvPr/>
          </p:nvSpPr>
          <p:spPr>
            <a:xfrm>
              <a:off x="885372" y="3276600"/>
              <a:ext cx="791633"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900" dirty="0">
                  <a:solidFill>
                    <a:srgbClr val="FFFFFF"/>
                  </a:solidFill>
                </a:rPr>
                <a:t>DATA</a:t>
              </a:r>
              <a:endParaRPr lang="en-US" dirty="0">
                <a:solidFill>
                  <a:srgbClr val="FFFFFF"/>
                </a:solidFill>
              </a:endParaRPr>
            </a:p>
          </p:txBody>
        </p:sp>
        <p:sp>
          <p:nvSpPr>
            <p:cNvPr id="66" name="Rectangle 65"/>
            <p:cNvSpPr/>
            <p:nvPr/>
          </p:nvSpPr>
          <p:spPr>
            <a:xfrm>
              <a:off x="1677005" y="3276600"/>
              <a:ext cx="380395"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800" dirty="0" err="1">
                  <a:solidFill>
                    <a:srgbClr val="000000"/>
                  </a:solidFill>
                </a:rPr>
                <a:t>DstIP</a:t>
              </a:r>
              <a:r>
                <a:rPr lang="en-US" sz="800" dirty="0">
                  <a:solidFill>
                    <a:srgbClr val="000000"/>
                  </a:solidFill>
                </a:rPr>
                <a:t>=</a:t>
              </a:r>
            </a:p>
            <a:p>
              <a:pPr algn="ctr">
                <a:defRPr/>
              </a:pPr>
              <a:r>
                <a:rPr lang="en-US" sz="800" dirty="0">
                  <a:solidFill>
                    <a:srgbClr val="000000"/>
                  </a:solidFill>
                </a:rPr>
                <a:t>10.0.1.1</a:t>
              </a:r>
            </a:p>
          </p:txBody>
        </p:sp>
      </p:grpSp>
      <p:sp>
        <p:nvSpPr>
          <p:cNvPr id="67" name="Cube 66"/>
          <p:cNvSpPr/>
          <p:nvPr/>
        </p:nvSpPr>
        <p:spPr bwMode="auto">
          <a:xfrm>
            <a:off x="4539342" y="5115733"/>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68" name="Cube 67"/>
          <p:cNvSpPr/>
          <p:nvPr/>
        </p:nvSpPr>
        <p:spPr bwMode="auto">
          <a:xfrm>
            <a:off x="6069247" y="4860749"/>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 name="TextBox 2"/>
          <p:cNvSpPr txBox="1"/>
          <p:nvPr/>
        </p:nvSpPr>
        <p:spPr>
          <a:xfrm>
            <a:off x="4110784" y="3748578"/>
            <a:ext cx="417102" cy="369332"/>
          </a:xfrm>
          <a:prstGeom prst="rect">
            <a:avLst/>
          </a:prstGeom>
          <a:noFill/>
        </p:spPr>
        <p:txBody>
          <a:bodyPr wrap="none" rtlCol="0">
            <a:spAutoFit/>
          </a:bodyPr>
          <a:lstStyle/>
          <a:p>
            <a:r>
              <a:rPr lang="en-US" dirty="0">
                <a:solidFill>
                  <a:srgbClr val="000000"/>
                </a:solidFill>
              </a:rPr>
              <a:t>#1</a:t>
            </a:r>
          </a:p>
        </p:txBody>
      </p:sp>
      <p:sp>
        <p:nvSpPr>
          <p:cNvPr id="70" name="TextBox 69"/>
          <p:cNvSpPr txBox="1"/>
          <p:nvPr/>
        </p:nvSpPr>
        <p:spPr>
          <a:xfrm>
            <a:off x="6553200" y="3780702"/>
            <a:ext cx="417102" cy="369332"/>
          </a:xfrm>
          <a:prstGeom prst="rect">
            <a:avLst/>
          </a:prstGeom>
          <a:noFill/>
        </p:spPr>
        <p:txBody>
          <a:bodyPr wrap="none" rtlCol="0">
            <a:spAutoFit/>
          </a:bodyPr>
          <a:lstStyle/>
          <a:p>
            <a:r>
              <a:rPr lang="en-US" dirty="0">
                <a:solidFill>
                  <a:srgbClr val="000000"/>
                </a:solidFill>
              </a:rPr>
              <a:t>#2</a:t>
            </a:r>
          </a:p>
        </p:txBody>
      </p:sp>
      <p:sp>
        <p:nvSpPr>
          <p:cNvPr id="71" name="TextBox 70"/>
          <p:cNvSpPr txBox="1"/>
          <p:nvPr/>
        </p:nvSpPr>
        <p:spPr>
          <a:xfrm>
            <a:off x="4644184" y="5529557"/>
            <a:ext cx="417102" cy="369332"/>
          </a:xfrm>
          <a:prstGeom prst="rect">
            <a:avLst/>
          </a:prstGeom>
          <a:noFill/>
        </p:spPr>
        <p:txBody>
          <a:bodyPr wrap="none" rtlCol="0">
            <a:spAutoFit/>
          </a:bodyPr>
          <a:lstStyle/>
          <a:p>
            <a:r>
              <a:rPr lang="en-US" dirty="0">
                <a:solidFill>
                  <a:srgbClr val="000000"/>
                </a:solidFill>
              </a:rPr>
              <a:t>#3</a:t>
            </a:r>
          </a:p>
        </p:txBody>
      </p:sp>
      <p:sp>
        <p:nvSpPr>
          <p:cNvPr id="72" name="TextBox 71"/>
          <p:cNvSpPr txBox="1"/>
          <p:nvPr/>
        </p:nvSpPr>
        <p:spPr>
          <a:xfrm>
            <a:off x="6172200" y="5243225"/>
            <a:ext cx="417102" cy="369332"/>
          </a:xfrm>
          <a:prstGeom prst="rect">
            <a:avLst/>
          </a:prstGeom>
          <a:noFill/>
        </p:spPr>
        <p:txBody>
          <a:bodyPr wrap="none" rtlCol="0">
            <a:spAutoFit/>
          </a:bodyPr>
          <a:lstStyle/>
          <a:p>
            <a:r>
              <a:rPr lang="en-US" dirty="0">
                <a:solidFill>
                  <a:srgbClr val="000000"/>
                </a:solidFill>
              </a:rPr>
              <a:t>#4</a:t>
            </a:r>
          </a:p>
        </p:txBody>
      </p:sp>
      <p:graphicFrame>
        <p:nvGraphicFramePr>
          <p:cNvPr id="73" name="Table 72"/>
          <p:cNvGraphicFramePr>
            <a:graphicFrameLocks noGrp="1"/>
          </p:cNvGraphicFramePr>
          <p:nvPr>
            <p:extLst>
              <p:ext uri="{D42A27DB-BD31-4B8C-83A1-F6EECF244321}">
                <p14:modId xmlns:p14="http://schemas.microsoft.com/office/powerpoint/2010/main" val="355680523"/>
              </p:ext>
            </p:extLst>
          </p:nvPr>
        </p:nvGraphicFramePr>
        <p:xfrm>
          <a:off x="7599153" y="4220210"/>
          <a:ext cx="2623425" cy="1477963"/>
        </p:xfrm>
        <a:graphic>
          <a:graphicData uri="http://schemas.openxmlformats.org/drawingml/2006/table">
            <a:tbl>
              <a:tblPr firstRow="1" bandRow="1">
                <a:tableStyleId>{69012ECD-51FC-41F1-AA8D-1B2483CD663E}</a:tableStyleId>
              </a:tblPr>
              <a:tblGrid>
                <a:gridCol w="1237968">
                  <a:extLst>
                    <a:ext uri="{9D8B030D-6E8A-4147-A177-3AD203B41FA5}">
                      <a16:colId xmlns:a16="http://schemas.microsoft.com/office/drawing/2014/main" val="20000"/>
                    </a:ext>
                  </a:extLst>
                </a:gridCol>
                <a:gridCol w="1385457">
                  <a:extLst>
                    <a:ext uri="{9D8B030D-6E8A-4147-A177-3AD203B41FA5}">
                      <a16:colId xmlns:a16="http://schemas.microsoft.com/office/drawing/2014/main" val="20001"/>
                    </a:ext>
                  </a:extLst>
                </a:gridCol>
              </a:tblGrid>
              <a:tr h="351799">
                <a:tc>
                  <a:txBody>
                    <a:bodyPr/>
                    <a:lstStyle/>
                    <a:p>
                      <a:r>
                        <a:rPr lang="en-US" sz="1200" dirty="0" err="1"/>
                        <a:t>Dst</a:t>
                      </a:r>
                      <a:r>
                        <a:rPr lang="en-US" sz="1200" dirty="0"/>
                        <a:t> IP</a:t>
                      </a:r>
                      <a:endParaRPr lang="en-US" sz="1200" dirty="0">
                        <a:solidFill>
                          <a:schemeClr val="bg1"/>
                        </a:solidFill>
                      </a:endParaRPr>
                    </a:p>
                  </a:txBody>
                  <a:tcPr marT="45732" marB="45732"/>
                </a:tc>
                <a:tc>
                  <a:txBody>
                    <a:bodyPr/>
                    <a:lstStyle/>
                    <a:p>
                      <a:r>
                        <a:rPr lang="en-US" sz="1200" dirty="0"/>
                        <a:t>Next</a:t>
                      </a:r>
                      <a:r>
                        <a:rPr lang="en-US" sz="1200" baseline="0" dirty="0"/>
                        <a:t> Hop</a:t>
                      </a:r>
                      <a:endParaRPr lang="en-US" sz="1200" dirty="0">
                        <a:solidFill>
                          <a:srgbClr val="FFFFFF"/>
                        </a:solidFill>
                      </a:endParaRPr>
                    </a:p>
                  </a:txBody>
                  <a:tcPr marT="45732" marB="45732"/>
                </a:tc>
                <a:extLst>
                  <a:ext uri="{0D108BD9-81ED-4DB2-BD59-A6C34878D82A}">
                    <a16:rowId xmlns:a16="http://schemas.microsoft.com/office/drawing/2014/main" val="10000"/>
                  </a:ext>
                </a:extLst>
              </a:tr>
              <a:tr h="281541">
                <a:tc>
                  <a:txBody>
                    <a:bodyPr/>
                    <a:lstStyle/>
                    <a:p>
                      <a:r>
                        <a:rPr lang="en-US" sz="1200" dirty="0"/>
                        <a:t>10.0.0.0/24</a:t>
                      </a:r>
                      <a:endParaRPr lang="en-US" sz="1200" dirty="0">
                        <a:solidFill>
                          <a:schemeClr val="tx1"/>
                        </a:solidFill>
                      </a:endParaRPr>
                    </a:p>
                  </a:txBody>
                  <a:tcPr marT="45732" marB="45732"/>
                </a:tc>
                <a:tc>
                  <a:txBody>
                    <a:bodyPr/>
                    <a:lstStyle/>
                    <a:p>
                      <a:r>
                        <a:rPr lang="en-US" sz="1200" dirty="0"/>
                        <a:t>1</a:t>
                      </a:r>
                      <a:endParaRPr lang="en-US" sz="1200" dirty="0">
                        <a:solidFill>
                          <a:schemeClr val="tx1"/>
                        </a:solidFill>
                      </a:endParaRPr>
                    </a:p>
                  </a:txBody>
                  <a:tcPr marT="45732" marB="45732"/>
                </a:tc>
                <a:extLst>
                  <a:ext uri="{0D108BD9-81ED-4DB2-BD59-A6C34878D82A}">
                    <a16:rowId xmlns:a16="http://schemas.microsoft.com/office/drawing/2014/main" val="10001"/>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10.0.1.0/24</a:t>
                      </a:r>
                      <a:endParaRPr lang="en-US" sz="1200" dirty="0">
                        <a:solidFill>
                          <a:schemeClr val="tx1"/>
                        </a:solidFill>
                      </a:endParaRPr>
                    </a:p>
                  </a:txBody>
                  <a:tcPr marT="45732" marB="45732"/>
                </a:tc>
                <a:tc>
                  <a:txBody>
                    <a:bodyPr/>
                    <a:lstStyle/>
                    <a:p>
                      <a:r>
                        <a:rPr lang="en-US" sz="1200" dirty="0">
                          <a:solidFill>
                            <a:schemeClr val="tx1"/>
                          </a:solidFill>
                        </a:rPr>
                        <a:t>2</a:t>
                      </a:r>
                    </a:p>
                  </a:txBody>
                  <a:tcPr marT="45732" marB="45732"/>
                </a:tc>
                <a:extLst>
                  <a:ext uri="{0D108BD9-81ED-4DB2-BD59-A6C34878D82A}">
                    <a16:rowId xmlns:a16="http://schemas.microsoft.com/office/drawing/2014/main" val="10002"/>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10.0.2.0/24</a:t>
                      </a:r>
                      <a:endParaRPr lang="en-US" sz="1200" dirty="0">
                        <a:solidFill>
                          <a:schemeClr val="tx1"/>
                        </a:solidFill>
                      </a:endParaRPr>
                    </a:p>
                  </a:txBody>
                  <a:tcPr marT="45732" marB="45732"/>
                </a:tc>
                <a:tc>
                  <a:txBody>
                    <a:bodyPr/>
                    <a:lstStyle/>
                    <a:p>
                      <a:r>
                        <a:rPr lang="en-US" sz="1200" dirty="0">
                          <a:solidFill>
                            <a:schemeClr val="tx1"/>
                          </a:solidFill>
                        </a:rPr>
                        <a:t>3</a:t>
                      </a:r>
                    </a:p>
                  </a:txBody>
                  <a:tcPr marT="45732" marB="45732"/>
                </a:tc>
                <a:extLst>
                  <a:ext uri="{0D108BD9-81ED-4DB2-BD59-A6C34878D82A}">
                    <a16:rowId xmlns:a16="http://schemas.microsoft.com/office/drawing/2014/main" val="10003"/>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10.0.3.0/24</a:t>
                      </a:r>
                      <a:endParaRPr lang="en-US" sz="1200" dirty="0">
                        <a:solidFill>
                          <a:schemeClr val="tx1"/>
                        </a:solidFill>
                      </a:endParaRPr>
                    </a:p>
                  </a:txBody>
                  <a:tcPr marT="45732" marB="45732"/>
                </a:tc>
                <a:tc>
                  <a:txBody>
                    <a:bodyPr/>
                    <a:lstStyle/>
                    <a:p>
                      <a:r>
                        <a:rPr lang="en-US" sz="1200" dirty="0"/>
                        <a:t>4</a:t>
                      </a:r>
                      <a:endParaRPr lang="en-US" sz="1200" dirty="0">
                        <a:solidFill>
                          <a:schemeClr val="tx1"/>
                        </a:solidFill>
                      </a:endParaRPr>
                    </a:p>
                  </a:txBody>
                  <a:tcPr marT="45732" marB="45732"/>
                </a:tc>
                <a:extLst>
                  <a:ext uri="{0D108BD9-81ED-4DB2-BD59-A6C34878D82A}">
                    <a16:rowId xmlns:a16="http://schemas.microsoft.com/office/drawing/2014/main" val="10004"/>
                  </a:ext>
                </a:extLst>
              </a:tr>
            </a:tbl>
          </a:graphicData>
        </a:graphic>
      </p:graphicFrame>
      <p:sp>
        <p:nvSpPr>
          <p:cNvPr id="77" name="Rounded Rectangle 76"/>
          <p:cNvSpPr/>
          <p:nvPr/>
        </p:nvSpPr>
        <p:spPr>
          <a:xfrm>
            <a:off x="7536155" y="4810071"/>
            <a:ext cx="2749420" cy="390525"/>
          </a:xfrm>
          <a:prstGeom prst="roundRect">
            <a:avLst/>
          </a:prstGeom>
          <a:solidFill>
            <a:schemeClr val="accent4">
              <a:alpha val="24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TextBox 42"/>
          <p:cNvSpPr txBox="1"/>
          <p:nvPr/>
        </p:nvSpPr>
        <p:spPr>
          <a:xfrm>
            <a:off x="5253437" y="4448108"/>
            <a:ext cx="417102" cy="369332"/>
          </a:xfrm>
          <a:prstGeom prst="rect">
            <a:avLst/>
          </a:prstGeom>
          <a:noFill/>
        </p:spPr>
        <p:txBody>
          <a:bodyPr wrap="none" rtlCol="0">
            <a:spAutoFit/>
          </a:bodyPr>
          <a:lstStyle/>
          <a:p>
            <a:r>
              <a:rPr lang="en-US" dirty="0">
                <a:solidFill>
                  <a:srgbClr val="000000"/>
                </a:solidFill>
              </a:rPr>
              <a:t>#0</a:t>
            </a:r>
          </a:p>
        </p:txBody>
      </p:sp>
      <p:sp>
        <p:nvSpPr>
          <p:cNvPr id="44" name="TextBox 43"/>
          <p:cNvSpPr txBox="1">
            <a:spLocks noChangeArrowheads="1"/>
          </p:cNvSpPr>
          <p:nvPr/>
        </p:nvSpPr>
        <p:spPr bwMode="auto">
          <a:xfrm>
            <a:off x="7337378" y="3925215"/>
            <a:ext cx="213712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1200">
                <a:solidFill>
                  <a:srgbClr val="000000"/>
                </a:solidFill>
              </a:rPr>
              <a:t>Forwarding Table @ #0</a:t>
            </a:r>
            <a:endParaRPr lang="en-US" sz="1200" dirty="0">
              <a:solidFill>
                <a:srgbClr val="000000"/>
              </a:solidFill>
            </a:endParaRPr>
          </a:p>
        </p:txBody>
      </p:sp>
      <p:sp>
        <p:nvSpPr>
          <p:cNvPr id="46" name="TextBox 45"/>
          <p:cNvSpPr txBox="1"/>
          <p:nvPr/>
        </p:nvSpPr>
        <p:spPr>
          <a:xfrm>
            <a:off x="3698028" y="2109758"/>
            <a:ext cx="2092752" cy="369332"/>
          </a:xfrm>
          <a:prstGeom prst="rect">
            <a:avLst/>
          </a:prstGeom>
          <a:noFill/>
        </p:spPr>
        <p:txBody>
          <a:bodyPr wrap="none" rtlCol="0">
            <a:spAutoFit/>
          </a:bodyPr>
          <a:lstStyle/>
          <a:p>
            <a:r>
              <a:rPr lang="en-US" dirty="0">
                <a:solidFill>
                  <a:srgbClr val="000000"/>
                </a:solidFill>
              </a:rPr>
              <a:t>To JHU (10.0.0.0/24)</a:t>
            </a:r>
          </a:p>
        </p:txBody>
      </p:sp>
      <p:sp>
        <p:nvSpPr>
          <p:cNvPr id="47" name="TextBox 46"/>
          <p:cNvSpPr txBox="1"/>
          <p:nvPr/>
        </p:nvSpPr>
        <p:spPr>
          <a:xfrm>
            <a:off x="8362343" y="3082275"/>
            <a:ext cx="2164888" cy="369332"/>
          </a:xfrm>
          <a:prstGeom prst="rect">
            <a:avLst/>
          </a:prstGeom>
          <a:noFill/>
        </p:spPr>
        <p:txBody>
          <a:bodyPr wrap="none" rtlCol="0">
            <a:spAutoFit/>
          </a:bodyPr>
          <a:lstStyle/>
          <a:p>
            <a:r>
              <a:rPr lang="en-US" dirty="0">
                <a:solidFill>
                  <a:srgbClr val="000000"/>
                </a:solidFill>
              </a:rPr>
              <a:t>To MIT (10.0.1.0/24)</a:t>
            </a:r>
          </a:p>
        </p:txBody>
      </p:sp>
      <p:sp>
        <p:nvSpPr>
          <p:cNvPr id="49" name="TextBox 48"/>
          <p:cNvSpPr txBox="1"/>
          <p:nvPr/>
        </p:nvSpPr>
        <p:spPr>
          <a:xfrm>
            <a:off x="3649501" y="5909846"/>
            <a:ext cx="2123210" cy="369332"/>
          </a:xfrm>
          <a:prstGeom prst="rect">
            <a:avLst/>
          </a:prstGeom>
          <a:noFill/>
        </p:spPr>
        <p:txBody>
          <a:bodyPr wrap="none" rtlCol="0">
            <a:spAutoFit/>
          </a:bodyPr>
          <a:lstStyle/>
          <a:p>
            <a:r>
              <a:rPr lang="en-US" dirty="0">
                <a:solidFill>
                  <a:srgbClr val="000000"/>
                </a:solidFill>
              </a:rPr>
              <a:t>To UCB (10.0.2.0/24)</a:t>
            </a:r>
          </a:p>
        </p:txBody>
      </p:sp>
      <p:cxnSp>
        <p:nvCxnSpPr>
          <p:cNvPr id="50" name="Straight Connector 49"/>
          <p:cNvCxnSpPr>
            <a:stCxn id="67" idx="3"/>
            <a:endCxn id="49" idx="0"/>
          </p:cNvCxnSpPr>
          <p:nvPr/>
        </p:nvCxnSpPr>
        <p:spPr bwMode="auto">
          <a:xfrm flipH="1">
            <a:off x="4711106" y="5498209"/>
            <a:ext cx="99157" cy="411637"/>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52" name="Straight Connector 51"/>
          <p:cNvCxnSpPr>
            <a:stCxn id="72" idx="0"/>
            <a:endCxn id="55" idx="0"/>
          </p:cNvCxnSpPr>
          <p:nvPr/>
        </p:nvCxnSpPr>
        <p:spPr bwMode="auto">
          <a:xfrm>
            <a:off x="6380751" y="5243225"/>
            <a:ext cx="1197736" cy="540206"/>
          </a:xfrm>
          <a:prstGeom prst="line">
            <a:avLst/>
          </a:prstGeom>
          <a:noFill/>
          <a:ln w="38100" cap="flat" cmpd="sng" algn="ctr">
            <a:solidFill>
              <a:schemeClr val="bg2">
                <a:lumMod val="90000"/>
              </a:schemeClr>
            </a:solidFill>
            <a:prstDash val="solid"/>
            <a:round/>
            <a:headEnd type="none" w="med" len="med"/>
            <a:tailEnd type="none" w="med" len="med"/>
          </a:ln>
          <a:effectLst/>
        </p:spPr>
      </p:cxnSp>
      <p:sp>
        <p:nvSpPr>
          <p:cNvPr id="55" name="TextBox 54"/>
          <p:cNvSpPr txBox="1"/>
          <p:nvPr/>
        </p:nvSpPr>
        <p:spPr>
          <a:xfrm>
            <a:off x="6510470" y="5783431"/>
            <a:ext cx="2136034" cy="369332"/>
          </a:xfrm>
          <a:prstGeom prst="rect">
            <a:avLst/>
          </a:prstGeom>
          <a:noFill/>
        </p:spPr>
        <p:txBody>
          <a:bodyPr wrap="none" rtlCol="0">
            <a:spAutoFit/>
          </a:bodyPr>
          <a:lstStyle/>
          <a:p>
            <a:r>
              <a:rPr lang="en-US" dirty="0">
                <a:solidFill>
                  <a:srgbClr val="000000"/>
                </a:solidFill>
              </a:rPr>
              <a:t>To NYU (10.0.3.0/24)</a:t>
            </a:r>
          </a:p>
        </p:txBody>
      </p:sp>
      <p:sp>
        <p:nvSpPr>
          <p:cNvPr id="57" name="Cube 56"/>
          <p:cNvSpPr/>
          <p:nvPr/>
        </p:nvSpPr>
        <p:spPr bwMode="auto">
          <a:xfrm>
            <a:off x="3192708" y="4374458"/>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58" name="Straight Connector 57"/>
          <p:cNvCxnSpPr>
            <a:stCxn id="31" idx="2"/>
            <a:endCxn id="57" idx="5"/>
          </p:cNvCxnSpPr>
          <p:nvPr/>
        </p:nvCxnSpPr>
        <p:spPr bwMode="auto">
          <a:xfrm flipH="1">
            <a:off x="3830169" y="4207353"/>
            <a:ext cx="1346635" cy="310534"/>
          </a:xfrm>
          <a:prstGeom prst="line">
            <a:avLst/>
          </a:prstGeom>
          <a:noFill/>
          <a:ln w="38100" cap="flat" cmpd="sng" algn="ctr">
            <a:solidFill>
              <a:schemeClr val="tx1"/>
            </a:solidFill>
            <a:prstDash val="solid"/>
            <a:round/>
            <a:headEnd type="none" w="med" len="med"/>
            <a:tailEnd type="none" w="med" len="med"/>
          </a:ln>
          <a:effectLst/>
        </p:spPr>
      </p:cxnSp>
      <p:sp>
        <p:nvSpPr>
          <p:cNvPr id="83" name="TextBox 82"/>
          <p:cNvSpPr txBox="1"/>
          <p:nvPr/>
        </p:nvSpPr>
        <p:spPr>
          <a:xfrm>
            <a:off x="3289617" y="4786662"/>
            <a:ext cx="417102" cy="369332"/>
          </a:xfrm>
          <a:prstGeom prst="rect">
            <a:avLst/>
          </a:prstGeom>
          <a:noFill/>
        </p:spPr>
        <p:txBody>
          <a:bodyPr wrap="none" rtlCol="0">
            <a:spAutoFit/>
          </a:bodyPr>
          <a:lstStyle/>
          <a:p>
            <a:r>
              <a:rPr lang="en-US" dirty="0">
                <a:solidFill>
                  <a:srgbClr val="000000"/>
                </a:solidFill>
              </a:rPr>
              <a:t>#6</a:t>
            </a:r>
          </a:p>
        </p:txBody>
      </p:sp>
    </p:spTree>
    <p:extLst>
      <p:ext uri="{BB962C8B-B14F-4D97-AF65-F5344CB8AC3E}">
        <p14:creationId xmlns:p14="http://schemas.microsoft.com/office/powerpoint/2010/main" val="461575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16782"/>
            <a:ext cx="10515600" cy="1325563"/>
          </a:xfrm>
        </p:spPr>
        <p:txBody>
          <a:bodyPr/>
          <a:lstStyle/>
          <a:p>
            <a:r>
              <a:rPr lang="en-US" dirty="0"/>
              <a:t>Programmable switch chips are more uniform</a:t>
            </a:r>
          </a:p>
        </p:txBody>
      </p:sp>
      <p:pic>
        <p:nvPicPr>
          <p:cNvPr id="1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629" y="2224573"/>
            <a:ext cx="2581836" cy="2403738"/>
          </a:xfrm>
        </p:spPr>
      </p:pic>
      <p:grpSp>
        <p:nvGrpSpPr>
          <p:cNvPr id="2" name="Group 1"/>
          <p:cNvGrpSpPr/>
          <p:nvPr/>
        </p:nvGrpSpPr>
        <p:grpSpPr>
          <a:xfrm>
            <a:off x="3483685" y="2224573"/>
            <a:ext cx="2471057" cy="2791079"/>
            <a:chOff x="3227483" y="1262047"/>
            <a:chExt cx="2471057" cy="2791079"/>
          </a:xfrm>
        </p:grpSpPr>
        <p:pic>
          <p:nvPicPr>
            <p:cNvPr id="5" name="Picture 4"/>
            <p:cNvPicPr>
              <a:picLocks noChangeAspect="1"/>
            </p:cNvPicPr>
            <p:nvPr/>
          </p:nvPicPr>
          <p:blipFill rotWithShape="1">
            <a:blip r:embed="rId4"/>
            <a:srcRect t="13762" r="35936" b="2844"/>
            <a:stretch/>
          </p:blipFill>
          <p:spPr>
            <a:xfrm>
              <a:off x="3227483" y="1262047"/>
              <a:ext cx="2471057" cy="2446704"/>
            </a:xfrm>
            <a:prstGeom prst="rect">
              <a:avLst/>
            </a:prstGeom>
          </p:spPr>
        </p:pic>
        <p:sp>
          <p:nvSpPr>
            <p:cNvPr id="26" name="TextBox 25"/>
            <p:cNvSpPr txBox="1"/>
            <p:nvPr/>
          </p:nvSpPr>
          <p:spPr>
            <a:xfrm>
              <a:off x="3919358" y="3683794"/>
              <a:ext cx="1028743" cy="369332"/>
            </a:xfrm>
            <a:prstGeom prst="rect">
              <a:avLst/>
            </a:prstGeom>
            <a:noFill/>
          </p:spPr>
          <p:txBody>
            <a:bodyPr wrap="none" rtlCol="0">
              <a:spAutoFit/>
            </a:bodyPr>
            <a:lstStyle/>
            <a:p>
              <a:r>
                <a:rPr lang="en-US" dirty="0">
                  <a:solidFill>
                    <a:prstClr val="black"/>
                  </a:solidFill>
                </a:rPr>
                <a:t>Intel Alta</a:t>
              </a:r>
            </a:p>
          </p:txBody>
        </p:sp>
      </p:grpSp>
      <p:sp>
        <p:nvSpPr>
          <p:cNvPr id="28" name="TextBox 27"/>
          <p:cNvSpPr txBox="1"/>
          <p:nvPr/>
        </p:nvSpPr>
        <p:spPr>
          <a:xfrm>
            <a:off x="1671322" y="4646320"/>
            <a:ext cx="668516" cy="369332"/>
          </a:xfrm>
          <a:prstGeom prst="rect">
            <a:avLst/>
          </a:prstGeom>
          <a:noFill/>
        </p:spPr>
        <p:txBody>
          <a:bodyPr wrap="none" rtlCol="0">
            <a:spAutoFit/>
          </a:bodyPr>
          <a:lstStyle/>
          <a:p>
            <a:r>
              <a:rPr lang="en-US" dirty="0">
                <a:solidFill>
                  <a:prstClr val="black"/>
                </a:solidFill>
              </a:rPr>
              <a:t>Cisco</a:t>
            </a:r>
          </a:p>
        </p:txBody>
      </p:sp>
      <p:grpSp>
        <p:nvGrpSpPr>
          <p:cNvPr id="4" name="Group 3"/>
          <p:cNvGrpSpPr/>
          <p:nvPr/>
        </p:nvGrpSpPr>
        <p:grpSpPr>
          <a:xfrm>
            <a:off x="6128962" y="2224573"/>
            <a:ext cx="2527069" cy="2791079"/>
            <a:chOff x="5872760" y="1262047"/>
            <a:chExt cx="2527069" cy="2791079"/>
          </a:xfrm>
        </p:grpSpPr>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760" y="1262047"/>
              <a:ext cx="2527069" cy="24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6323083" y="3683794"/>
              <a:ext cx="1601721" cy="369332"/>
            </a:xfrm>
            <a:prstGeom prst="rect">
              <a:avLst/>
            </a:prstGeom>
            <a:noFill/>
          </p:spPr>
          <p:txBody>
            <a:bodyPr wrap="none" rtlCol="0">
              <a:spAutoFit/>
            </a:bodyPr>
            <a:lstStyle/>
            <a:p>
              <a:r>
                <a:rPr lang="en-US">
                  <a:solidFill>
                    <a:prstClr val="black"/>
                  </a:solidFill>
                </a:rPr>
                <a:t>Ericsson Spider</a:t>
              </a:r>
              <a:endParaRPr lang="en-US" dirty="0">
                <a:solidFill>
                  <a:prstClr val="black"/>
                </a:solidFill>
              </a:endParaRPr>
            </a:p>
          </p:txBody>
        </p:sp>
      </p:grpSp>
      <p:grpSp>
        <p:nvGrpSpPr>
          <p:cNvPr id="16" name="Group 15"/>
          <p:cNvGrpSpPr/>
          <p:nvPr/>
        </p:nvGrpSpPr>
        <p:grpSpPr>
          <a:xfrm>
            <a:off x="2185988" y="5359850"/>
            <a:ext cx="7635962" cy="483738"/>
            <a:chOff x="2185988" y="5359850"/>
            <a:chExt cx="7635962" cy="483738"/>
          </a:xfrm>
        </p:grpSpPr>
        <p:cxnSp>
          <p:nvCxnSpPr>
            <p:cNvPr id="11" name="Straight Arrow Connector 10"/>
            <p:cNvCxnSpPr/>
            <p:nvPr/>
          </p:nvCxnSpPr>
          <p:spPr>
            <a:xfrm flipV="1">
              <a:off x="2185988" y="5829300"/>
              <a:ext cx="7635962" cy="142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3341" y="5359850"/>
              <a:ext cx="2779287" cy="461665"/>
            </a:xfrm>
            <a:prstGeom prst="rect">
              <a:avLst/>
            </a:prstGeom>
            <a:noFill/>
          </p:spPr>
          <p:txBody>
            <a:bodyPr wrap="none" rtlCol="0">
              <a:spAutoFit/>
            </a:bodyPr>
            <a:lstStyle/>
            <a:p>
              <a:r>
                <a:rPr lang="en-US" sz="2400" dirty="0">
                  <a:solidFill>
                    <a:prstClr val="black"/>
                  </a:solidFill>
                </a:rPr>
                <a:t>More programmable</a:t>
              </a:r>
            </a:p>
          </p:txBody>
        </p:sp>
      </p:grpSp>
      <p:grpSp>
        <p:nvGrpSpPr>
          <p:cNvPr id="23" name="Group 22"/>
          <p:cNvGrpSpPr/>
          <p:nvPr/>
        </p:nvGrpSpPr>
        <p:grpSpPr>
          <a:xfrm>
            <a:off x="8829453" y="2256104"/>
            <a:ext cx="2759046" cy="2759548"/>
            <a:chOff x="8829453" y="2256104"/>
            <a:chExt cx="2759046" cy="2759548"/>
          </a:xfrm>
        </p:grpSpPr>
        <p:sp>
          <p:nvSpPr>
            <p:cNvPr id="24" name="TextBox 23"/>
            <p:cNvSpPr txBox="1"/>
            <p:nvPr/>
          </p:nvSpPr>
          <p:spPr>
            <a:xfrm>
              <a:off x="9279837" y="4646320"/>
              <a:ext cx="2308662" cy="369332"/>
            </a:xfrm>
            <a:prstGeom prst="rect">
              <a:avLst/>
            </a:prstGeom>
            <a:noFill/>
          </p:spPr>
          <p:txBody>
            <a:bodyPr wrap="square" rtlCol="0">
              <a:spAutoFit/>
            </a:bodyPr>
            <a:lstStyle/>
            <a:p>
              <a:r>
                <a:rPr lang="en-US" dirty="0">
                  <a:solidFill>
                    <a:prstClr val="black"/>
                  </a:solidFill>
                </a:rPr>
                <a:t>Barefoot </a:t>
              </a:r>
              <a:r>
                <a:rPr lang="en-US" dirty="0" err="1">
                  <a:solidFill>
                    <a:prstClr val="black"/>
                  </a:solidFill>
                </a:rPr>
                <a:t>Tofino</a:t>
              </a:r>
              <a:r>
                <a:rPr lang="en-US" dirty="0">
                  <a:solidFill>
                    <a:prstClr val="black"/>
                  </a:solidFill>
                </a:rPr>
                <a:t> </a:t>
              </a: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r="39655"/>
            <a:stretch/>
          </p:blipFill>
          <p:spPr>
            <a:xfrm>
              <a:off x="8829453" y="2256104"/>
              <a:ext cx="2505955" cy="2335907"/>
            </a:xfrm>
            <a:prstGeom prst="rect">
              <a:avLst/>
            </a:prstGeom>
          </p:spPr>
        </p:pic>
      </p:grpSp>
    </p:spTree>
    <p:extLst>
      <p:ext uri="{BB962C8B-B14F-4D97-AF65-F5344CB8AC3E}">
        <p14:creationId xmlns:p14="http://schemas.microsoft.com/office/powerpoint/2010/main" val="4707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20" y="-635"/>
            <a:ext cx="12158882" cy="1325563"/>
          </a:xfrm>
        </p:spPr>
        <p:txBody>
          <a:bodyPr>
            <a:normAutofit/>
          </a:bodyPr>
          <a:lstStyle/>
          <a:p>
            <a:r>
              <a:rPr lang="en-US" b="1" dirty="0"/>
              <a:t>In summary</a:t>
            </a:r>
          </a:p>
        </p:txBody>
      </p:sp>
      <p:sp>
        <p:nvSpPr>
          <p:cNvPr id="3" name="Content Placeholder 2"/>
          <p:cNvSpPr>
            <a:spLocks noGrp="1"/>
          </p:cNvSpPr>
          <p:nvPr>
            <p:ph idx="1"/>
          </p:nvPr>
        </p:nvSpPr>
        <p:spPr>
          <a:xfrm>
            <a:off x="574040" y="1263968"/>
            <a:ext cx="10866120" cy="4568652"/>
          </a:xfrm>
        </p:spPr>
        <p:txBody>
          <a:bodyPr>
            <a:noAutofit/>
          </a:bodyPr>
          <a:lstStyle/>
          <a:p>
            <a:pPr marL="514350" indent="-514350">
              <a:buFont typeface="+mj-lt"/>
              <a:buAutoNum type="arabicPeriod"/>
            </a:pPr>
            <a:r>
              <a:rPr lang="en-US" sz="3200" b="1" dirty="0"/>
              <a:t>Chip speed</a:t>
            </a:r>
            <a:r>
              <a:rPr lang="en-US" sz="3200" dirty="0"/>
              <a:t>: We can now make programmable switch chips as fast as fixed ones.</a:t>
            </a:r>
            <a:endParaRPr lang="en-US" sz="3200" b="1" dirty="0"/>
          </a:p>
          <a:p>
            <a:pPr marL="514350" indent="-514350">
              <a:buFont typeface="+mj-lt"/>
              <a:buAutoNum type="arabicPeriod"/>
            </a:pPr>
            <a:r>
              <a:rPr lang="en-US" sz="3200" b="1" dirty="0"/>
              <a:t>Chip technology</a:t>
            </a:r>
            <a:r>
              <a:rPr lang="en-US" sz="3200" dirty="0"/>
              <a:t>: The difference in chip area and power between “programmable” and “fixed function” is going away.</a:t>
            </a:r>
          </a:p>
          <a:p>
            <a:pPr marL="514350" indent="-514350">
              <a:buFont typeface="+mj-lt"/>
              <a:buAutoNum type="arabicPeriod"/>
            </a:pPr>
            <a:r>
              <a:rPr lang="en-US" sz="3200" b="1" dirty="0"/>
              <a:t>Chip complexity</a:t>
            </a:r>
            <a:r>
              <a:rPr lang="en-US" sz="3200" dirty="0"/>
              <a:t>: There are now too many protocols to correctly hard-code in silicon.</a:t>
            </a:r>
          </a:p>
          <a:p>
            <a:pPr marL="514350" indent="-514350">
              <a:buFont typeface="+mj-lt"/>
              <a:buAutoNum type="arabicPeriod"/>
            </a:pPr>
            <a:r>
              <a:rPr lang="en-US" sz="3200" b="1" dirty="0"/>
              <a:t>New ideas</a:t>
            </a:r>
            <a:r>
              <a:rPr lang="en-US" sz="3200" dirty="0"/>
              <a:t>: Beautiful new ideas are owned by the programmer, not the chip designer. </a:t>
            </a:r>
          </a:p>
          <a:p>
            <a:pPr marL="514350" indent="-514350">
              <a:buFont typeface="+mj-lt"/>
              <a:buAutoNum type="arabicPeriod"/>
            </a:pPr>
            <a:r>
              <a:rPr lang="en-US" sz="3200" b="1" dirty="0"/>
              <a:t>Level playing field</a:t>
            </a:r>
            <a:r>
              <a:rPr lang="en-US" sz="3200" dirty="0"/>
              <a:t>: Lets us create a solid platform, an abstraction layer, upon which more will be built</a:t>
            </a:r>
          </a:p>
          <a:p>
            <a:pPr marL="514350" indent="-514350">
              <a:buFont typeface="+mj-lt"/>
              <a:buAutoNum type="arabicPeriod"/>
            </a:pPr>
            <a:endParaRPr lang="en-US" sz="3200" dirty="0"/>
          </a:p>
          <a:p>
            <a:pPr marL="0" indent="0">
              <a:buNone/>
            </a:pPr>
            <a:endParaRPr lang="en-US" sz="3200" dirty="0"/>
          </a:p>
        </p:txBody>
      </p:sp>
      <p:sp>
        <p:nvSpPr>
          <p:cNvPr id="5" name="TextBox 4"/>
          <p:cNvSpPr txBox="1"/>
          <p:nvPr/>
        </p:nvSpPr>
        <p:spPr>
          <a:xfrm>
            <a:off x="4018061" y="6334780"/>
            <a:ext cx="3978077" cy="523220"/>
          </a:xfrm>
          <a:prstGeom prst="rect">
            <a:avLst/>
          </a:prstGeom>
          <a:noFill/>
        </p:spPr>
        <p:txBody>
          <a:bodyPr wrap="none" rtlCol="0">
            <a:spAutoFit/>
          </a:bodyPr>
          <a:lstStyle/>
          <a:p>
            <a:r>
              <a:rPr lang="en-US" sz="2800">
                <a:solidFill>
                  <a:prstClr val="black"/>
                </a:solidFill>
              </a:rPr>
              <a:t>To learn more, visit P4.org</a:t>
            </a:r>
            <a:endParaRPr lang="en-US" sz="2400">
              <a:solidFill>
                <a:prstClr val="black"/>
              </a:solidFill>
            </a:endParaRPr>
          </a:p>
        </p:txBody>
      </p:sp>
    </p:spTree>
    <p:extLst>
      <p:ext uri="{BB962C8B-B14F-4D97-AF65-F5344CB8AC3E}">
        <p14:creationId xmlns:p14="http://schemas.microsoft.com/office/powerpoint/2010/main" val="681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Agenda</a:t>
            </a:r>
          </a:p>
        </p:txBody>
      </p:sp>
      <p:sp>
        <p:nvSpPr>
          <p:cNvPr id="3" name="Content Placeholder 2"/>
          <p:cNvSpPr>
            <a:spLocks noGrp="1"/>
          </p:cNvSpPr>
          <p:nvPr>
            <p:ph idx="1"/>
          </p:nvPr>
        </p:nvSpPr>
        <p:spPr/>
        <p:txBody>
          <a:bodyPr/>
          <a:lstStyle/>
          <a:p>
            <a:r>
              <a:rPr lang="en-US" altLang="zh-CN" b="1" dirty="0"/>
              <a:t>Programmable</a:t>
            </a:r>
            <a:r>
              <a:rPr lang="zh-CN" altLang="en-US" b="1" dirty="0"/>
              <a:t> </a:t>
            </a:r>
            <a:r>
              <a:rPr lang="en-US" altLang="zh-CN" b="1" dirty="0"/>
              <a:t>Networks</a:t>
            </a:r>
          </a:p>
          <a:p>
            <a:r>
              <a:rPr lang="en-US" altLang="zh-CN" b="1" dirty="0"/>
              <a:t>Tutorial</a:t>
            </a:r>
            <a:r>
              <a:rPr lang="zh-CN" altLang="en-US" b="1" dirty="0"/>
              <a:t> </a:t>
            </a:r>
            <a:r>
              <a:rPr lang="en-US" altLang="zh-CN" b="1" dirty="0"/>
              <a:t>on</a:t>
            </a:r>
            <a:r>
              <a:rPr lang="zh-CN" altLang="en-US" b="1" dirty="0"/>
              <a:t> </a:t>
            </a:r>
            <a:r>
              <a:rPr lang="en-US" altLang="zh-CN" b="1" dirty="0"/>
              <a:t>Assignment</a:t>
            </a:r>
            <a:r>
              <a:rPr lang="zh-CN" altLang="en-US" b="1" dirty="0"/>
              <a:t> </a:t>
            </a:r>
            <a:r>
              <a:rPr lang="en-US" altLang="zh-CN" b="1" dirty="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52</a:t>
            </a:fld>
            <a:endParaRPr lang="en-US"/>
          </a:p>
        </p:txBody>
      </p:sp>
    </p:spTree>
    <p:extLst>
      <p:ext uri="{BB962C8B-B14F-4D97-AF65-F5344CB8AC3E}">
        <p14:creationId xmlns:p14="http://schemas.microsoft.com/office/powerpoint/2010/main" val="1387550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on Assignment 4</a:t>
            </a:r>
          </a:p>
        </p:txBody>
      </p:sp>
      <p:sp>
        <p:nvSpPr>
          <p:cNvPr id="3" name="Content Placeholder 2"/>
          <p:cNvSpPr>
            <a:spLocks noGrp="1"/>
          </p:cNvSpPr>
          <p:nvPr>
            <p:ph idx="1"/>
          </p:nvPr>
        </p:nvSpPr>
        <p:spPr/>
        <p:txBody>
          <a:bodyPr>
            <a:normAutofit/>
          </a:bodyPr>
          <a:lstStyle/>
          <a:p>
            <a:r>
              <a:rPr lang="en-US" dirty="0"/>
              <a:t>Exercise 1: Access control list (ACL)</a:t>
            </a:r>
          </a:p>
          <a:p>
            <a:pPr lvl="1"/>
            <a:r>
              <a:rPr lang="en-US" dirty="0"/>
              <a:t>Write P4 code to implement access control list (acl.p4)</a:t>
            </a:r>
          </a:p>
          <a:p>
            <a:pPr lvl="1"/>
            <a:r>
              <a:rPr lang="en-US" dirty="0"/>
              <a:t>Add rules to your table to block certain destination port and IP (s1-acl.json)</a:t>
            </a:r>
          </a:p>
          <a:p>
            <a:r>
              <a:rPr lang="en-US" dirty="0"/>
              <a:t>Exercise 2: Load balancing</a:t>
            </a:r>
          </a:p>
          <a:p>
            <a:pPr lvl="1"/>
            <a:r>
              <a:rPr lang="en-US" dirty="0"/>
              <a:t>Write P4 code to implement load balancing (lb.p4)</a:t>
            </a:r>
          </a:p>
          <a:p>
            <a:pPr lvl="1"/>
            <a:r>
              <a:rPr lang="en-US" dirty="0"/>
              <a:t>Add rules to your table to balance the load on two hosts (s1-lb.json)</a:t>
            </a:r>
          </a:p>
        </p:txBody>
      </p:sp>
      <p:sp>
        <p:nvSpPr>
          <p:cNvPr id="4" name="Slide Number Placeholder 3"/>
          <p:cNvSpPr>
            <a:spLocks noGrp="1"/>
          </p:cNvSpPr>
          <p:nvPr>
            <p:ph type="sldNum" sz="quarter" idx="12"/>
          </p:nvPr>
        </p:nvSpPr>
        <p:spPr/>
        <p:txBody>
          <a:bodyPr/>
          <a:lstStyle/>
          <a:p>
            <a:fld id="{1C91BF9F-A6D6-9C44-9AC2-A799D1CC7BF8}" type="slidenum">
              <a:rPr lang="en-US" smtClean="0"/>
              <a:t>53</a:t>
            </a:fld>
            <a:endParaRPr lang="en-US"/>
          </a:p>
        </p:txBody>
      </p:sp>
    </p:spTree>
    <p:extLst>
      <p:ext uri="{BB962C8B-B14F-4D97-AF65-F5344CB8AC3E}">
        <p14:creationId xmlns:p14="http://schemas.microsoft.com/office/powerpoint/2010/main" val="1308760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3"/>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Protocol-Independent Switch Architecture</a:t>
            </a:r>
            <a:endParaRPr/>
          </a:p>
        </p:txBody>
      </p:sp>
      <p:sp>
        <p:nvSpPr>
          <p:cNvPr id="1556" name="Google Shape;1556;p143"/>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54</a:t>
            </a:fld>
            <a:endParaRPr/>
          </a:p>
        </p:txBody>
      </p:sp>
      <p:grpSp>
        <p:nvGrpSpPr>
          <p:cNvPr id="1557" name="Google Shape;1557;p143"/>
          <p:cNvGrpSpPr/>
          <p:nvPr/>
        </p:nvGrpSpPr>
        <p:grpSpPr>
          <a:xfrm>
            <a:off x="2313069" y="3805378"/>
            <a:ext cx="1499307" cy="2169089"/>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0" name="Google Shape;1560;p143"/>
          <p:cNvGrpSpPr/>
          <p:nvPr/>
        </p:nvGrpSpPr>
        <p:grpSpPr>
          <a:xfrm>
            <a:off x="4264669" y="3812420"/>
            <a:ext cx="1499307" cy="2169089"/>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3" name="Google Shape;1563;p143"/>
          <p:cNvGrpSpPr/>
          <p:nvPr/>
        </p:nvGrpSpPr>
        <p:grpSpPr>
          <a:xfrm>
            <a:off x="6198747" y="3820685"/>
            <a:ext cx="1499307" cy="2169089"/>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6" name="Google Shape;1566;p143"/>
          <p:cNvGrpSpPr/>
          <p:nvPr/>
        </p:nvGrpSpPr>
        <p:grpSpPr>
          <a:xfrm>
            <a:off x="8104269" y="3832632"/>
            <a:ext cx="1499307" cy="2169089"/>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9" name="Google Shape;1569;p143"/>
          <p:cNvGrpSpPr/>
          <p:nvPr/>
        </p:nvGrpSpPr>
        <p:grpSpPr>
          <a:xfrm>
            <a:off x="11164970" y="4139948"/>
            <a:ext cx="519105" cy="1589293"/>
            <a:chOff x="2488822" y="2403406"/>
            <a:chExt cx="528980" cy="1589294"/>
          </a:xfrm>
        </p:grpSpPr>
        <p:cxnSp>
          <p:nvCxnSpPr>
            <p:cNvPr id="1570" name="Google Shape;1570;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1" name="Google Shape;1571;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2" name="Google Shape;1572;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3" name="Google Shape;1573;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4" name="Google Shape;1574;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5" name="Google Shape;1575;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6" name="Google Shape;1576;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7" name="Google Shape;1577;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8" name="Google Shape;1578;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9" name="Google Shape;1579;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0" name="Google Shape;1580;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81" name="Google Shape;1581;p143"/>
          <p:cNvGrpSpPr/>
          <p:nvPr/>
        </p:nvGrpSpPr>
        <p:grpSpPr>
          <a:xfrm>
            <a:off x="382656" y="4074368"/>
            <a:ext cx="508032" cy="1589293"/>
            <a:chOff x="2488822" y="2403406"/>
            <a:chExt cx="528980" cy="1589294"/>
          </a:xfrm>
        </p:grpSpPr>
        <p:cxnSp>
          <p:nvCxnSpPr>
            <p:cNvPr id="1582" name="Google Shape;1582;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3" name="Google Shape;1583;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4" name="Google Shape;1584;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5" name="Google Shape;1585;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6" name="Google Shape;1586;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7" name="Google Shape;1587;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8" name="Google Shape;1588;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9" name="Google Shape;1589;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0" name="Google Shape;1590;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1" name="Google Shape;1591;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2" name="Google Shape;1592;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93" name="Google Shape;1593;p143"/>
          <p:cNvGrpSpPr/>
          <p:nvPr/>
        </p:nvGrpSpPr>
        <p:grpSpPr>
          <a:xfrm>
            <a:off x="2523674" y="3907411"/>
            <a:ext cx="1212484" cy="1973023"/>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0" name="Google Shape;1600;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1" name="Google Shape;1601;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2" name="Google Shape;1602;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3" name="Google Shape;1603;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4" name="Google Shape;1604;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5" name="Google Shape;1605;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06" name="Google Shape;1606;p143"/>
          <p:cNvGrpSpPr/>
          <p:nvPr/>
        </p:nvGrpSpPr>
        <p:grpSpPr>
          <a:xfrm>
            <a:off x="4389541" y="3929637"/>
            <a:ext cx="1212484" cy="1973023"/>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3" name="Google Shape;1613;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4" name="Google Shape;1614;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5" name="Google Shape;1615;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6" name="Google Shape;1616;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7" name="Google Shape;1617;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8" name="Google Shape;1618;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19" name="Google Shape;1619;p143"/>
          <p:cNvGrpSpPr/>
          <p:nvPr/>
        </p:nvGrpSpPr>
        <p:grpSpPr>
          <a:xfrm>
            <a:off x="6343094" y="3932647"/>
            <a:ext cx="1212484" cy="1973023"/>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6" name="Google Shape;1626;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7" name="Google Shape;1627;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8" name="Google Shape;1628;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9" name="Google Shape;1629;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0" name="Google Shape;1630;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1" name="Google Shape;1631;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32" name="Google Shape;1632;p143"/>
          <p:cNvGrpSpPr/>
          <p:nvPr/>
        </p:nvGrpSpPr>
        <p:grpSpPr>
          <a:xfrm>
            <a:off x="8251250" y="3961001"/>
            <a:ext cx="1212484" cy="1973023"/>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9" name="Google Shape;1639;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0" name="Google Shape;1640;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1" name="Google Shape;1641;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2" name="Google Shape;1642;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3" name="Google Shape;1643;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4" name="Google Shape;1644;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45" name="Google Shape;1645;p143"/>
          <p:cNvGrpSpPr/>
          <p:nvPr/>
        </p:nvGrpSpPr>
        <p:grpSpPr>
          <a:xfrm>
            <a:off x="10049432" y="3832495"/>
            <a:ext cx="1123600" cy="21844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cxnSp>
        <p:nvCxnSpPr>
          <p:cNvPr id="1665" name="Google Shape;1665;p143"/>
          <p:cNvCxnSpPr>
            <a:endCxn id="1559" idx="1"/>
          </p:cNvCxnSpPr>
          <p:nvPr/>
        </p:nvCxnSpPr>
        <p:spPr>
          <a:xfrm rot="10800000" flipH="1">
            <a:off x="1848669" y="4884177"/>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6" name="Google Shape;1666;p143"/>
          <p:cNvCxnSpPr>
            <a:stCxn id="1562" idx="3"/>
            <a:endCxn id="1565" idx="1"/>
          </p:cNvCxnSpPr>
          <p:nvPr/>
        </p:nvCxnSpPr>
        <p:spPr>
          <a:xfrm>
            <a:off x="5763869" y="4891219"/>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7" name="Google Shape;1667;p143"/>
          <p:cNvCxnSpPr>
            <a:stCxn id="1564" idx="3"/>
            <a:endCxn id="1568" idx="1"/>
          </p:cNvCxnSpPr>
          <p:nvPr/>
        </p:nvCxnSpPr>
        <p:spPr>
          <a:xfrm>
            <a:off x="7698053" y="49109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8" name="Google Shape;1668;p143"/>
          <p:cNvCxnSpPr>
            <a:stCxn id="1568" idx="3"/>
            <a:endCxn id="1646" idx="1"/>
          </p:cNvCxnSpPr>
          <p:nvPr/>
        </p:nvCxnSpPr>
        <p:spPr>
          <a:xfrm>
            <a:off x="9603469" y="4911431"/>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9" name="Google Shape;1669;p143"/>
          <p:cNvCxnSpPr>
            <a:stCxn id="1558" idx="3"/>
            <a:endCxn id="1562" idx="1"/>
          </p:cNvCxnSpPr>
          <p:nvPr/>
        </p:nvCxnSpPr>
        <p:spPr>
          <a:xfrm rot="10800000" flipH="1">
            <a:off x="3812376" y="48912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sp>
        <p:nvSpPr>
          <p:cNvPr id="1670" name="Google Shape;1670;p143"/>
          <p:cNvSpPr txBox="1"/>
          <p:nvPr/>
        </p:nvSpPr>
        <p:spPr>
          <a:xfrm>
            <a:off x="481264" y="321694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1671" name="Google Shape;1671;p143"/>
          <p:cNvGrpSpPr/>
          <p:nvPr/>
        </p:nvGrpSpPr>
        <p:grpSpPr>
          <a:xfrm>
            <a:off x="885303" y="3818775"/>
            <a:ext cx="963600" cy="21556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673" name="Google Shape;1673;p143"/>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4" name="Google Shape;1674;p143"/>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5" name="Google Shape;1675;p143"/>
            <p:cNvSpPr/>
            <p:nvPr/>
          </p:nvSpPr>
          <p:spPr>
            <a:xfrm>
              <a:off x="1039956" y="33051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6" name="Google Shape;1676;p143"/>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7" name="Google Shape;1677;p143"/>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678" name="Google Shape;1678;p143"/>
            <p:cNvCxnSpPr>
              <a:stCxn id="1673" idx="0"/>
              <a:endCxn id="1675" idx="0"/>
            </p:cNvCxnSpPr>
            <p:nvPr/>
          </p:nvCxnSpPr>
          <p:spPr>
            <a:xfrm rot="-5400000" flipH="1">
              <a:off x="859367" y="3010356"/>
              <a:ext cx="283800" cy="305700"/>
            </a:xfrm>
            <a:prstGeom prst="curvedConnector3">
              <a:avLst>
                <a:gd name="adj1" fmla="val -31345"/>
              </a:avLst>
            </a:prstGeom>
            <a:noFill/>
            <a:ln w="12700" cap="flat" cmpd="sng">
              <a:solidFill>
                <a:srgbClr val="FF0000"/>
              </a:solidFill>
              <a:prstDash val="solid"/>
              <a:round/>
              <a:headEnd type="none" w="sm" len="sm"/>
              <a:tailEnd type="triangle" w="lg" len="lg"/>
            </a:ln>
          </p:spPr>
        </p:cxnSp>
        <p:cxnSp>
          <p:nvCxnSpPr>
            <p:cNvPr id="1679" name="Google Shape;1679;p143"/>
            <p:cNvCxnSpPr>
              <a:stCxn id="1673" idx="4"/>
              <a:endCxn id="1674" idx="0"/>
            </p:cNvCxnSpPr>
            <p:nvPr/>
          </p:nvCxnSpPr>
          <p:spPr>
            <a:xfrm rot="-5400000" flipH="1">
              <a:off x="738617" y="3366606"/>
              <a:ext cx="240300" cy="20700"/>
            </a:xfrm>
            <a:prstGeom prst="curvedConnector3">
              <a:avLst>
                <a:gd name="adj1" fmla="val 32643"/>
              </a:avLst>
            </a:prstGeom>
            <a:noFill/>
            <a:ln w="12700" cap="flat" cmpd="sng">
              <a:solidFill>
                <a:srgbClr val="FF0000"/>
              </a:solidFill>
              <a:prstDash val="solid"/>
              <a:round/>
              <a:headEnd type="none" w="sm" len="sm"/>
              <a:tailEnd type="triangle" w="lg" len="lg"/>
            </a:ln>
          </p:spPr>
        </p:cxnSp>
        <p:cxnSp>
          <p:nvCxnSpPr>
            <p:cNvPr id="1680" name="Google Shape;1680;p143"/>
            <p:cNvCxnSpPr>
              <a:stCxn id="1675" idx="4"/>
              <a:endCxn id="1675" idx="6"/>
            </p:cNvCxnSpPr>
            <p:nvPr/>
          </p:nvCxnSpPr>
          <p:spPr>
            <a:xfrm rot="-5400000">
              <a:off x="1152456" y="3424569"/>
              <a:ext cx="117900" cy="114300"/>
            </a:xfrm>
            <a:prstGeom prst="curvedConnector4">
              <a:avLst>
                <a:gd name="adj1" fmla="val -139018"/>
                <a:gd name="adj2" fmla="val 174973"/>
              </a:avLst>
            </a:prstGeom>
            <a:noFill/>
            <a:ln w="12700" cap="flat" cmpd="sng">
              <a:solidFill>
                <a:srgbClr val="FF0000"/>
              </a:solidFill>
              <a:prstDash val="solid"/>
              <a:round/>
              <a:headEnd type="none" w="sm" len="sm"/>
              <a:tailEnd type="triangle" w="lg" len="lg"/>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682" name="Google Shape;1682;p143"/>
            <p:cNvCxnSpPr>
              <a:stCxn id="1674" idx="6"/>
              <a:endCxn id="1677"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683" name="Google Shape;1683;p143"/>
            <p:cNvCxnSpPr>
              <a:stCxn id="1677" idx="4"/>
              <a:endCxn id="1676" idx="4"/>
            </p:cNvCxnSpPr>
            <p:nvPr/>
          </p:nvCxnSpPr>
          <p:spPr>
            <a:xfrm rot="5400000" flipH="1">
              <a:off x="905844" y="4064540"/>
              <a:ext cx="220500" cy="328500"/>
            </a:xfrm>
            <a:prstGeom prst="curvedConnector3">
              <a:avLst>
                <a:gd name="adj1" fmla="val -21885"/>
              </a:avLst>
            </a:prstGeom>
            <a:noFill/>
            <a:ln w="12700" cap="flat" cmpd="sng">
              <a:solidFill>
                <a:srgbClr val="FF0000"/>
              </a:solidFill>
              <a:prstDash val="solid"/>
              <a:round/>
              <a:headEnd type="none" w="sm" len="sm"/>
              <a:tailEnd type="triangle" w="lg" len="lg"/>
            </a:ln>
          </p:spPr>
        </p:cxnSp>
      </p:grpSp>
      <p:sp>
        <p:nvSpPr>
          <p:cNvPr id="1684" name="Google Shape;1684;p143"/>
          <p:cNvSpPr txBox="1"/>
          <p:nvPr/>
        </p:nvSpPr>
        <p:spPr>
          <a:xfrm>
            <a:off x="9749268" y="321190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685" name="Google Shape;1685;p143"/>
          <p:cNvSpPr/>
          <p:nvPr/>
        </p:nvSpPr>
        <p:spPr>
          <a:xfrm rot="5400000">
            <a:off x="5815796" y="-57864"/>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86" name="Google Shape;1686;p143"/>
          <p:cNvSpPr txBox="1"/>
          <p:nvPr/>
        </p:nvSpPr>
        <p:spPr>
          <a:xfrm>
            <a:off x="3568035" y="3032081"/>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sp>
        <p:nvSpPr>
          <p:cNvPr id="1687" name="Google Shape;1687;p143"/>
          <p:cNvSpPr/>
          <p:nvPr/>
        </p:nvSpPr>
        <p:spPr>
          <a:xfrm>
            <a:off x="1102428" y="1914900"/>
            <a:ext cx="2465600" cy="893600"/>
          </a:xfrm>
          <a:prstGeom prst="wedgeRoundRectCallout">
            <a:avLst>
              <a:gd name="adj1" fmla="val -42985"/>
              <a:gd name="adj2" fmla="val 103769"/>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47"/>
              <a:buFont typeface="Arial"/>
              <a:buNone/>
            </a:pPr>
            <a:r>
              <a:rPr lang="en-US" sz="1319" kern="0">
                <a:solidFill>
                  <a:srgbClr val="000000"/>
                </a:solidFill>
                <a:ea typeface="Arial"/>
                <a:cs typeface="Arial"/>
                <a:sym typeface="Arial"/>
              </a:rPr>
              <a:t>Programmer declares the headers that should be recognized and their order in the packet</a:t>
            </a:r>
            <a:endParaRPr sz="1867" kern="0">
              <a:solidFill>
                <a:srgbClr val="000000"/>
              </a:solidFill>
              <a:ea typeface="Arial"/>
              <a:cs typeface="Arial"/>
              <a:sym typeface="Arial"/>
            </a:endParaRPr>
          </a:p>
        </p:txBody>
      </p:sp>
      <p:sp>
        <p:nvSpPr>
          <p:cNvPr id="1688" name="Google Shape;1688;p143"/>
          <p:cNvSpPr/>
          <p:nvPr/>
        </p:nvSpPr>
        <p:spPr>
          <a:xfrm>
            <a:off x="4229860" y="1488708"/>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defines the tables and the exact processing algorithm</a:t>
            </a:r>
            <a:endParaRPr sz="1867" kern="0">
              <a:solidFill>
                <a:srgbClr val="000000"/>
              </a:solidFill>
              <a:ea typeface="Arial"/>
              <a:cs typeface="Arial"/>
              <a:sym typeface="Arial"/>
            </a:endParaRPr>
          </a:p>
        </p:txBody>
      </p:sp>
      <p:sp>
        <p:nvSpPr>
          <p:cNvPr id="1689" name="Google Shape;1689;p143"/>
          <p:cNvSpPr/>
          <p:nvPr/>
        </p:nvSpPr>
        <p:spPr>
          <a:xfrm>
            <a:off x="8080837" y="1633141"/>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declares how the output packet will look on the wire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277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animEffect transition="in" filter="fade">
                                      <p:cBhvr>
                                        <p:cTn id="7" dur="500"/>
                                        <p:tgtEl>
                                          <p:spTgt spid="15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1000"/>
                                        <p:tgtEl>
                                          <p:spTgt spid="167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87"/>
                                        </p:tgtEl>
                                        <p:attrNameLst>
                                          <p:attrName>style.visibility</p:attrName>
                                        </p:attrNameLst>
                                      </p:cBhvr>
                                      <p:to>
                                        <p:strVal val="visible"/>
                                      </p:to>
                                    </p:set>
                                    <p:animEffect transition="in" filter="fade">
                                      <p:cBhvr>
                                        <p:cTn id="19" dur="500"/>
                                        <p:tgtEl>
                                          <p:spTgt spid="16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85"/>
                                        </p:tgtEl>
                                        <p:attrNameLst>
                                          <p:attrName>style.visibility</p:attrName>
                                        </p:attrNameLst>
                                      </p:cBhvr>
                                      <p:to>
                                        <p:strVal val="visible"/>
                                      </p:to>
                                    </p:set>
                                    <p:animEffect transition="in" filter="fade">
                                      <p:cBhvr>
                                        <p:cTn id="24" dur="500"/>
                                        <p:tgtEl>
                                          <p:spTgt spid="1685"/>
                                        </p:tgtEl>
                                      </p:cBhvr>
                                    </p:animEffect>
                                  </p:childTnLst>
                                </p:cTn>
                              </p:par>
                              <p:par>
                                <p:cTn id="25" presetID="10" presetClass="entr" presetSubtype="0" fill="hold" nodeType="withEffect">
                                  <p:stCondLst>
                                    <p:cond delay="0"/>
                                  </p:stCondLst>
                                  <p:childTnLst>
                                    <p:set>
                                      <p:cBhvr>
                                        <p:cTn id="26" dur="1" fill="hold">
                                          <p:stCondLst>
                                            <p:cond delay="0"/>
                                          </p:stCondLst>
                                        </p:cTn>
                                        <p:tgtEl>
                                          <p:spTgt spid="1686"/>
                                        </p:tgtEl>
                                        <p:attrNameLst>
                                          <p:attrName>style.visibility</p:attrName>
                                        </p:attrNameLst>
                                      </p:cBhvr>
                                      <p:to>
                                        <p:strVal val="visible"/>
                                      </p:to>
                                    </p:set>
                                    <p:animEffect transition="in" filter="fade">
                                      <p:cBhvr>
                                        <p:cTn id="27" dur="500"/>
                                        <p:tgtEl>
                                          <p:spTgt spid="1686"/>
                                        </p:tgtEl>
                                      </p:cBhvr>
                                    </p:animEffect>
                                  </p:childTnLst>
                                </p:cTn>
                              </p:par>
                              <p:par>
                                <p:cTn id="28" presetID="10" presetClass="entr" presetSubtype="0" fill="hold" nodeType="withEffect">
                                  <p:stCondLst>
                                    <p:cond delay="0"/>
                                  </p:stCondLst>
                                  <p:childTnLst>
                                    <p:set>
                                      <p:cBhvr>
                                        <p:cTn id="29" dur="1" fill="hold">
                                          <p:stCondLst>
                                            <p:cond delay="0"/>
                                          </p:stCondLst>
                                        </p:cTn>
                                        <p:tgtEl>
                                          <p:spTgt spid="1557"/>
                                        </p:tgtEl>
                                        <p:attrNameLst>
                                          <p:attrName>style.visibility</p:attrName>
                                        </p:attrNameLst>
                                      </p:cBhvr>
                                      <p:to>
                                        <p:strVal val="visible"/>
                                      </p:to>
                                    </p:set>
                                    <p:animEffect transition="in" filter="fade">
                                      <p:cBhvr>
                                        <p:cTn id="30" dur="500"/>
                                        <p:tgtEl>
                                          <p:spTgt spid="1557"/>
                                        </p:tgtEl>
                                      </p:cBhvr>
                                    </p:animEffect>
                                  </p:childTnLst>
                                </p:cTn>
                              </p:par>
                              <p:par>
                                <p:cTn id="31" presetID="10" presetClass="entr" presetSubtype="0" fill="hold" nodeType="withEffect">
                                  <p:stCondLst>
                                    <p:cond delay="0"/>
                                  </p:stCondLst>
                                  <p:childTnLst>
                                    <p:set>
                                      <p:cBhvr>
                                        <p:cTn id="32" dur="1" fill="hold">
                                          <p:stCondLst>
                                            <p:cond delay="0"/>
                                          </p:stCondLst>
                                        </p:cTn>
                                        <p:tgtEl>
                                          <p:spTgt spid="1593"/>
                                        </p:tgtEl>
                                        <p:attrNameLst>
                                          <p:attrName>style.visibility</p:attrName>
                                        </p:attrNameLst>
                                      </p:cBhvr>
                                      <p:to>
                                        <p:strVal val="visible"/>
                                      </p:to>
                                    </p:set>
                                    <p:animEffect transition="in" filter="fade">
                                      <p:cBhvr>
                                        <p:cTn id="33" dur="500"/>
                                        <p:tgtEl>
                                          <p:spTgt spid="159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60"/>
                                        </p:tgtEl>
                                        <p:attrNameLst>
                                          <p:attrName>style.visibility</p:attrName>
                                        </p:attrNameLst>
                                      </p:cBhvr>
                                      <p:to>
                                        <p:strVal val="visible"/>
                                      </p:to>
                                    </p:set>
                                    <p:animEffect transition="in" filter="fade">
                                      <p:cBhvr>
                                        <p:cTn id="37" dur="500"/>
                                        <p:tgtEl>
                                          <p:spTgt spid="1560"/>
                                        </p:tgtEl>
                                      </p:cBhvr>
                                    </p:animEffect>
                                  </p:childTnLst>
                                </p:cTn>
                              </p:par>
                              <p:par>
                                <p:cTn id="38" presetID="10" presetClass="entr" presetSubtype="0" fill="hold" nodeType="withEffect">
                                  <p:stCondLst>
                                    <p:cond delay="0"/>
                                  </p:stCondLst>
                                  <p:childTnLst>
                                    <p:set>
                                      <p:cBhvr>
                                        <p:cTn id="39" dur="1" fill="hold">
                                          <p:stCondLst>
                                            <p:cond delay="0"/>
                                          </p:stCondLst>
                                        </p:cTn>
                                        <p:tgtEl>
                                          <p:spTgt spid="1606"/>
                                        </p:tgtEl>
                                        <p:attrNameLst>
                                          <p:attrName>style.visibility</p:attrName>
                                        </p:attrNameLst>
                                      </p:cBhvr>
                                      <p:to>
                                        <p:strVal val="visible"/>
                                      </p:to>
                                    </p:set>
                                    <p:animEffect transition="in" filter="fade">
                                      <p:cBhvr>
                                        <p:cTn id="40" dur="500"/>
                                        <p:tgtEl>
                                          <p:spTgt spid="160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63"/>
                                        </p:tgtEl>
                                        <p:attrNameLst>
                                          <p:attrName>style.visibility</p:attrName>
                                        </p:attrNameLst>
                                      </p:cBhvr>
                                      <p:to>
                                        <p:strVal val="visible"/>
                                      </p:to>
                                    </p:set>
                                    <p:animEffect transition="in" filter="fade">
                                      <p:cBhvr>
                                        <p:cTn id="44" dur="500"/>
                                        <p:tgtEl>
                                          <p:spTgt spid="1563"/>
                                        </p:tgtEl>
                                      </p:cBhvr>
                                    </p:animEffect>
                                  </p:childTnLst>
                                </p:cTn>
                              </p:par>
                              <p:par>
                                <p:cTn id="45" presetID="10" presetClass="entr" presetSubtype="0" fill="hold" nodeType="withEffect">
                                  <p:stCondLst>
                                    <p:cond delay="0"/>
                                  </p:stCondLst>
                                  <p:childTnLst>
                                    <p:set>
                                      <p:cBhvr>
                                        <p:cTn id="46" dur="1" fill="hold">
                                          <p:stCondLst>
                                            <p:cond delay="0"/>
                                          </p:stCondLst>
                                        </p:cTn>
                                        <p:tgtEl>
                                          <p:spTgt spid="1619"/>
                                        </p:tgtEl>
                                        <p:attrNameLst>
                                          <p:attrName>style.visibility</p:attrName>
                                        </p:attrNameLst>
                                      </p:cBhvr>
                                      <p:to>
                                        <p:strVal val="visible"/>
                                      </p:to>
                                    </p:set>
                                    <p:animEffect transition="in" filter="fade">
                                      <p:cBhvr>
                                        <p:cTn id="47" dur="500"/>
                                        <p:tgtEl>
                                          <p:spTgt spid="16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566"/>
                                        </p:tgtEl>
                                        <p:attrNameLst>
                                          <p:attrName>style.visibility</p:attrName>
                                        </p:attrNameLst>
                                      </p:cBhvr>
                                      <p:to>
                                        <p:strVal val="visible"/>
                                      </p:to>
                                    </p:set>
                                    <p:animEffect transition="in" filter="fade">
                                      <p:cBhvr>
                                        <p:cTn id="51" dur="500"/>
                                        <p:tgtEl>
                                          <p:spTgt spid="1566"/>
                                        </p:tgtEl>
                                      </p:cBhvr>
                                    </p:animEffect>
                                  </p:childTnLst>
                                </p:cTn>
                              </p:par>
                              <p:par>
                                <p:cTn id="52" presetID="10" presetClass="entr" presetSubtype="0" fill="hold" nodeType="withEffect">
                                  <p:stCondLst>
                                    <p:cond delay="0"/>
                                  </p:stCondLst>
                                  <p:childTnLst>
                                    <p:set>
                                      <p:cBhvr>
                                        <p:cTn id="53" dur="1" fill="hold">
                                          <p:stCondLst>
                                            <p:cond delay="0"/>
                                          </p:stCondLst>
                                        </p:cTn>
                                        <p:tgtEl>
                                          <p:spTgt spid="1632"/>
                                        </p:tgtEl>
                                        <p:attrNameLst>
                                          <p:attrName>style.visibility</p:attrName>
                                        </p:attrNameLst>
                                      </p:cBhvr>
                                      <p:to>
                                        <p:strVal val="visible"/>
                                      </p:to>
                                    </p:set>
                                    <p:animEffect transition="in" filter="fade">
                                      <p:cBhvr>
                                        <p:cTn id="54" dur="500"/>
                                        <p:tgtEl>
                                          <p:spTgt spid="1632"/>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688"/>
                                        </p:tgtEl>
                                        <p:attrNameLst>
                                          <p:attrName>style.visibility</p:attrName>
                                        </p:attrNameLst>
                                      </p:cBhvr>
                                      <p:to>
                                        <p:strVal val="visible"/>
                                      </p:to>
                                    </p:set>
                                    <p:animEffect transition="in" filter="fade">
                                      <p:cBhvr>
                                        <p:cTn id="58" dur="500"/>
                                        <p:tgtEl>
                                          <p:spTgt spid="16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84"/>
                                        </p:tgtEl>
                                        <p:attrNameLst>
                                          <p:attrName>style.visibility</p:attrName>
                                        </p:attrNameLst>
                                      </p:cBhvr>
                                      <p:to>
                                        <p:strVal val="visible"/>
                                      </p:to>
                                    </p:set>
                                    <p:animEffect transition="in" filter="fade">
                                      <p:cBhvr>
                                        <p:cTn id="63" dur="500"/>
                                        <p:tgtEl>
                                          <p:spTgt spid="168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89"/>
                                        </p:tgtEl>
                                        <p:attrNameLst>
                                          <p:attrName>style.visibility</p:attrName>
                                        </p:attrNameLst>
                                      </p:cBhvr>
                                      <p:to>
                                        <p:strVal val="visible"/>
                                      </p:to>
                                    </p:set>
                                    <p:animEffect transition="in" filter="fade">
                                      <p:cBhvr>
                                        <p:cTn id="67" dur="500"/>
                                        <p:tgtEl>
                                          <p:spTgt spid="1689"/>
                                        </p:tgtEl>
                                      </p:cBhvr>
                                    </p:animEffect>
                                  </p:childTnLst>
                                </p:cTn>
                              </p:par>
                              <p:par>
                                <p:cTn id="68" presetID="10" presetClass="entr" presetSubtype="0" fill="hold" nodeType="withEffect">
                                  <p:stCondLst>
                                    <p:cond delay="0"/>
                                  </p:stCondLst>
                                  <p:childTnLst>
                                    <p:set>
                                      <p:cBhvr>
                                        <p:cTn id="69" dur="1" fill="hold">
                                          <p:stCondLst>
                                            <p:cond delay="0"/>
                                          </p:stCondLst>
                                        </p:cTn>
                                        <p:tgtEl>
                                          <p:spTgt spid="1645"/>
                                        </p:tgtEl>
                                        <p:attrNameLst>
                                          <p:attrName>style.visibility</p:attrName>
                                        </p:attrNameLst>
                                      </p:cBhvr>
                                      <p:to>
                                        <p:strVal val="visible"/>
                                      </p:to>
                                    </p:set>
                                    <p:animEffect transition="in" filter="fade">
                                      <p:cBhvr>
                                        <p:cTn id="70" dur="500"/>
                                        <p:tgtEl>
                                          <p:spTgt spid="1645"/>
                                        </p:tgtEl>
                                      </p:cBhvr>
                                    </p:animEffect>
                                  </p:childTnLst>
                                </p:cTn>
                              </p:par>
                              <p:par>
                                <p:cTn id="71" presetID="10" presetClass="entr" presetSubtype="0" fill="hold" nodeType="withEffect">
                                  <p:stCondLst>
                                    <p:cond delay="0"/>
                                  </p:stCondLst>
                                  <p:childTnLst>
                                    <p:set>
                                      <p:cBhvr>
                                        <p:cTn id="72" dur="1" fill="hold">
                                          <p:stCondLst>
                                            <p:cond delay="0"/>
                                          </p:stCondLst>
                                        </p:cTn>
                                        <p:tgtEl>
                                          <p:spTgt spid="1569"/>
                                        </p:tgtEl>
                                        <p:attrNameLst>
                                          <p:attrName>style.visibility</p:attrName>
                                        </p:attrNameLst>
                                      </p:cBhvr>
                                      <p:to>
                                        <p:strVal val="visible"/>
                                      </p:to>
                                    </p:set>
                                    <p:animEffect transition="in" filter="fade">
                                      <p:cBhvr>
                                        <p:cTn id="73" dur="500"/>
                                        <p:tgtEl>
                                          <p:spTgt spid="1569"/>
                                        </p:tgtEl>
                                      </p:cBhvr>
                                    </p:animEffec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0"/>
                                          </p:stCondLst>
                                        </p:cTn>
                                        <p:tgtEl>
                                          <p:spTgt spid="16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4"/>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in Action</a:t>
            </a:r>
            <a:endParaRPr/>
          </a:p>
        </p:txBody>
      </p:sp>
      <p:sp>
        <p:nvSpPr>
          <p:cNvPr id="1696" name="Google Shape;1696;p144"/>
          <p:cNvSpPr txBox="1">
            <a:spLocks noGrp="1"/>
          </p:cNvSpPr>
          <p:nvPr>
            <p:ph type="body" idx="1"/>
          </p:nvPr>
        </p:nvSpPr>
        <p:spPr>
          <a:xfrm>
            <a:off x="203200" y="990601"/>
            <a:ext cx="11582400" cy="1963600"/>
          </a:xfrm>
          <a:prstGeom prst="rect">
            <a:avLst/>
          </a:prstGeom>
          <a:noFill/>
          <a:ln>
            <a:noFill/>
          </a:ln>
        </p:spPr>
        <p:txBody>
          <a:bodyPr spcFirstLastPara="1" wrap="square" lIns="121900" tIns="60933" rIns="121900" bIns="60933" anchor="t" anchorCtr="0">
            <a:noAutofit/>
          </a:bodyPr>
          <a:lstStyle/>
          <a:p>
            <a:pPr marL="274313" indent="-274313">
              <a:lnSpc>
                <a:spcPct val="110000"/>
              </a:lnSpc>
              <a:spcBef>
                <a:spcPts val="0"/>
              </a:spcBef>
              <a:buSzPts val="1985"/>
            </a:pPr>
            <a:r>
              <a:rPr lang="en-US" sz="2589"/>
              <a:t>Packet is parsed into individual headers (parsed representation)</a:t>
            </a:r>
            <a:endParaRPr/>
          </a:p>
          <a:p>
            <a:pPr marL="274313" indent="-274313">
              <a:lnSpc>
                <a:spcPct val="110000"/>
              </a:lnSpc>
              <a:spcBef>
                <a:spcPts val="200"/>
              </a:spcBef>
              <a:buSzPts val="1985"/>
            </a:pPr>
            <a:r>
              <a:rPr lang="en-US" sz="2589"/>
              <a:t>Headers and intermediate results can be used for matching and actions</a:t>
            </a:r>
            <a:endParaRPr/>
          </a:p>
          <a:p>
            <a:pPr marL="274313" indent="-274313">
              <a:lnSpc>
                <a:spcPct val="110000"/>
              </a:lnSpc>
              <a:spcBef>
                <a:spcPts val="200"/>
              </a:spcBef>
              <a:buSzPts val="1985"/>
            </a:pPr>
            <a:r>
              <a:rPr lang="en-US" sz="2589"/>
              <a:t>Headers can be modified, added or removed</a:t>
            </a:r>
            <a:endParaRPr/>
          </a:p>
          <a:p>
            <a:pPr marL="274313" indent="-274313">
              <a:lnSpc>
                <a:spcPct val="110000"/>
              </a:lnSpc>
              <a:spcBef>
                <a:spcPts val="200"/>
              </a:spcBef>
              <a:buSzPts val="1985"/>
            </a:pPr>
            <a:r>
              <a:rPr lang="en-US" sz="2589"/>
              <a:t>Packet is deparsed (serialized)</a:t>
            </a:r>
            <a:endParaRPr/>
          </a:p>
        </p:txBody>
      </p:sp>
      <p:sp>
        <p:nvSpPr>
          <p:cNvPr id="1697" name="Google Shape;1697;p14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55</a:t>
            </a:fld>
            <a:endParaRPr/>
          </a:p>
        </p:txBody>
      </p:sp>
      <p:grpSp>
        <p:nvGrpSpPr>
          <p:cNvPr id="1698" name="Google Shape;1698;p144"/>
          <p:cNvGrpSpPr/>
          <p:nvPr/>
        </p:nvGrpSpPr>
        <p:grpSpPr>
          <a:xfrm>
            <a:off x="2313069" y="4108580"/>
            <a:ext cx="1499307" cy="2169089"/>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1" name="Google Shape;1701;p144"/>
          <p:cNvGrpSpPr/>
          <p:nvPr/>
        </p:nvGrpSpPr>
        <p:grpSpPr>
          <a:xfrm>
            <a:off x="4264669" y="4115621"/>
            <a:ext cx="1499307" cy="2169089"/>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4" name="Google Shape;1704;p144"/>
          <p:cNvGrpSpPr/>
          <p:nvPr/>
        </p:nvGrpSpPr>
        <p:grpSpPr>
          <a:xfrm>
            <a:off x="6198747" y="4123886"/>
            <a:ext cx="1499307" cy="2169089"/>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7" name="Google Shape;1707;p144"/>
          <p:cNvGrpSpPr/>
          <p:nvPr/>
        </p:nvGrpSpPr>
        <p:grpSpPr>
          <a:xfrm>
            <a:off x="8104269" y="4135833"/>
            <a:ext cx="1499307" cy="2169089"/>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10" name="Google Shape;1710;p144"/>
          <p:cNvGrpSpPr/>
          <p:nvPr/>
        </p:nvGrpSpPr>
        <p:grpSpPr>
          <a:xfrm>
            <a:off x="11164973" y="4443151"/>
            <a:ext cx="519105" cy="1589293"/>
            <a:chOff x="2488822" y="2403406"/>
            <a:chExt cx="528980" cy="1589294"/>
          </a:xfrm>
        </p:grpSpPr>
        <p:cxnSp>
          <p:nvCxnSpPr>
            <p:cNvPr id="1711" name="Google Shape;1711;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2" name="Google Shape;1712;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3" name="Google Shape;1713;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4" name="Google Shape;1714;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5" name="Google Shape;1715;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6" name="Google Shape;1716;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7" name="Google Shape;1717;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8" name="Google Shape;1718;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9" name="Google Shape;1719;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0" name="Google Shape;1720;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1" name="Google Shape;1721;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22" name="Google Shape;1722;p144"/>
          <p:cNvGrpSpPr/>
          <p:nvPr/>
        </p:nvGrpSpPr>
        <p:grpSpPr>
          <a:xfrm>
            <a:off x="382657" y="4377571"/>
            <a:ext cx="508032" cy="1589293"/>
            <a:chOff x="2488822" y="2403406"/>
            <a:chExt cx="528980" cy="1589294"/>
          </a:xfrm>
        </p:grpSpPr>
        <p:cxnSp>
          <p:nvCxnSpPr>
            <p:cNvPr id="1723" name="Google Shape;1723;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4" name="Google Shape;1724;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5" name="Google Shape;1725;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6" name="Google Shape;1726;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7" name="Google Shape;1727;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8" name="Google Shape;1728;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9" name="Google Shape;1729;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0" name="Google Shape;1730;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1" name="Google Shape;1731;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2" name="Google Shape;1732;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3" name="Google Shape;1733;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34" name="Google Shape;1734;p144"/>
          <p:cNvGrpSpPr/>
          <p:nvPr/>
        </p:nvGrpSpPr>
        <p:grpSpPr>
          <a:xfrm>
            <a:off x="2523674" y="4210613"/>
            <a:ext cx="1212484" cy="1973023"/>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1" name="Google Shape;1741;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2" name="Google Shape;1742;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3" name="Google Shape;1743;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4" name="Google Shape;1744;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5" name="Google Shape;1745;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6" name="Google Shape;1746;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47" name="Google Shape;1747;p144"/>
          <p:cNvGrpSpPr/>
          <p:nvPr/>
        </p:nvGrpSpPr>
        <p:grpSpPr>
          <a:xfrm>
            <a:off x="4389541" y="4232838"/>
            <a:ext cx="1212484" cy="1973023"/>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4" name="Google Shape;1754;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5" name="Google Shape;1755;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6" name="Google Shape;1756;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7" name="Google Shape;1757;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8" name="Google Shape;1758;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9" name="Google Shape;1759;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60" name="Google Shape;1760;p144"/>
          <p:cNvGrpSpPr/>
          <p:nvPr/>
        </p:nvGrpSpPr>
        <p:grpSpPr>
          <a:xfrm>
            <a:off x="6343094" y="4235849"/>
            <a:ext cx="1212484" cy="1973023"/>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7" name="Google Shape;1767;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8" name="Google Shape;1768;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9" name="Google Shape;1769;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0" name="Google Shape;1770;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1" name="Google Shape;1771;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2" name="Google Shape;1772;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73" name="Google Shape;1773;p144"/>
          <p:cNvGrpSpPr/>
          <p:nvPr/>
        </p:nvGrpSpPr>
        <p:grpSpPr>
          <a:xfrm>
            <a:off x="8251250" y="4264202"/>
            <a:ext cx="1212484" cy="1973023"/>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0" name="Google Shape;1780;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1" name="Google Shape;1781;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2" name="Google Shape;1782;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3" name="Google Shape;1783;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4" name="Google Shape;1784;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5" name="Google Shape;1785;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86" name="Google Shape;1786;p144"/>
          <p:cNvGrpSpPr/>
          <p:nvPr/>
        </p:nvGrpSpPr>
        <p:grpSpPr>
          <a:xfrm>
            <a:off x="885303" y="4123575"/>
            <a:ext cx="963600" cy="21556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788" name="Google Shape;1788;p144"/>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89" name="Google Shape;1789;p144"/>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0" name="Google Shape;1790;p144"/>
            <p:cNvSpPr/>
            <p:nvPr/>
          </p:nvSpPr>
          <p:spPr>
            <a:xfrm>
              <a:off x="1039956" y="32289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1" name="Google Shape;1791;p144"/>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2" name="Google Shape;1792;p144"/>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793" name="Google Shape;1793;p144"/>
            <p:cNvCxnSpPr>
              <a:stCxn id="1788" idx="0"/>
              <a:endCxn id="1790" idx="0"/>
            </p:cNvCxnSpPr>
            <p:nvPr/>
          </p:nvCxnSpPr>
          <p:spPr>
            <a:xfrm rot="-5400000" flipH="1">
              <a:off x="897467" y="2972256"/>
              <a:ext cx="207600" cy="305700"/>
            </a:xfrm>
            <a:prstGeom prst="curvedConnector3">
              <a:avLst>
                <a:gd name="adj1" fmla="val -118681"/>
              </a:avLst>
            </a:prstGeom>
            <a:noFill/>
            <a:ln w="12700" cap="flat" cmpd="sng">
              <a:solidFill>
                <a:srgbClr val="FF0000"/>
              </a:solidFill>
              <a:prstDash val="solid"/>
              <a:round/>
              <a:headEnd type="none" w="sm" len="sm"/>
              <a:tailEnd type="triangle" w="lg" len="lg"/>
            </a:ln>
          </p:spPr>
        </p:cxnSp>
        <p:cxnSp>
          <p:nvCxnSpPr>
            <p:cNvPr id="1794" name="Google Shape;1794;p144"/>
            <p:cNvCxnSpPr>
              <a:stCxn id="1788" idx="4"/>
              <a:endCxn id="1789" idx="0"/>
            </p:cNvCxnSpPr>
            <p:nvPr/>
          </p:nvCxnSpPr>
          <p:spPr>
            <a:xfrm rot="-5400000" flipH="1">
              <a:off x="738617" y="3366606"/>
              <a:ext cx="240300" cy="20700"/>
            </a:xfrm>
            <a:prstGeom prst="curvedConnector3">
              <a:avLst>
                <a:gd name="adj1" fmla="val -45131"/>
              </a:avLst>
            </a:prstGeom>
            <a:noFill/>
            <a:ln w="12700" cap="flat" cmpd="sng">
              <a:solidFill>
                <a:srgbClr val="FF0000"/>
              </a:solidFill>
              <a:prstDash val="solid"/>
              <a:round/>
              <a:headEnd type="none" w="sm" len="sm"/>
              <a:tailEnd type="triangle" w="lg" len="lg"/>
            </a:ln>
          </p:spPr>
        </p:cxnSp>
        <p:cxnSp>
          <p:nvCxnSpPr>
            <p:cNvPr id="1795" name="Google Shape;1795;p144"/>
            <p:cNvCxnSpPr>
              <a:stCxn id="1790" idx="4"/>
              <a:endCxn id="1790" idx="6"/>
            </p:cNvCxnSpPr>
            <p:nvPr/>
          </p:nvCxnSpPr>
          <p:spPr>
            <a:xfrm rot="-5400000">
              <a:off x="1152606" y="3348519"/>
              <a:ext cx="117600" cy="114300"/>
            </a:xfrm>
            <a:prstGeom prst="curvedConnector4">
              <a:avLst>
                <a:gd name="adj1" fmla="val -14883"/>
                <a:gd name="adj2" fmla="val 183263"/>
              </a:avLst>
            </a:prstGeom>
            <a:noFill/>
            <a:ln w="12700" cap="flat" cmpd="sng">
              <a:solidFill>
                <a:srgbClr val="FF0000"/>
              </a:solidFill>
              <a:prstDash val="solid"/>
              <a:round/>
              <a:headEnd type="none" w="sm" len="sm"/>
              <a:tailEnd type="triangle" w="lg" len="lg"/>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w="12700" cap="flat" cmpd="sng">
              <a:solidFill>
                <a:srgbClr val="FF0000"/>
              </a:solidFill>
              <a:prstDash val="solid"/>
              <a:round/>
              <a:headEnd type="none" w="sm" len="sm"/>
              <a:tailEnd type="triangle" w="lg" len="lg"/>
            </a:ln>
          </p:spPr>
        </p:cxnSp>
        <p:cxnSp>
          <p:nvCxnSpPr>
            <p:cNvPr id="1797" name="Google Shape;1797;p144"/>
            <p:cNvCxnSpPr>
              <a:stCxn id="1789" idx="6"/>
              <a:endCxn id="179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798" name="Google Shape;1798;p144"/>
            <p:cNvCxnSpPr>
              <a:stCxn id="1792" idx="4"/>
              <a:endCxn id="1791" idx="4"/>
            </p:cNvCxnSpPr>
            <p:nvPr/>
          </p:nvCxnSpPr>
          <p:spPr>
            <a:xfrm rot="5400000" flipH="1">
              <a:off x="905844" y="4064540"/>
              <a:ext cx="220500" cy="328500"/>
            </a:xfrm>
            <a:prstGeom prst="curvedConnector3">
              <a:avLst>
                <a:gd name="adj1" fmla="val 51911"/>
              </a:avLst>
            </a:prstGeom>
            <a:noFill/>
            <a:ln w="12700" cap="flat" cmpd="sng">
              <a:solidFill>
                <a:srgbClr val="FF0000"/>
              </a:solidFill>
              <a:prstDash val="solid"/>
              <a:round/>
              <a:headEnd type="none" w="sm" len="sm"/>
              <a:tailEnd type="triangle" w="lg" len="lg"/>
            </a:ln>
          </p:spPr>
        </p:cxnSp>
      </p:grpSp>
      <p:grpSp>
        <p:nvGrpSpPr>
          <p:cNvPr id="1799" name="Google Shape;1799;p144"/>
          <p:cNvGrpSpPr/>
          <p:nvPr/>
        </p:nvGrpSpPr>
        <p:grpSpPr>
          <a:xfrm>
            <a:off x="10049432" y="4135696"/>
            <a:ext cx="1123600" cy="21844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cxnSp>
        <p:nvCxnSpPr>
          <p:cNvPr id="1819" name="Google Shape;1819;p144"/>
          <p:cNvCxnSpPr>
            <a:endCxn id="1700" idx="1"/>
          </p:cNvCxnSpPr>
          <p:nvPr/>
        </p:nvCxnSpPr>
        <p:spPr>
          <a:xfrm rot="10800000" flipH="1">
            <a:off x="1848669" y="5187379"/>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0" name="Google Shape;1820;p144"/>
          <p:cNvCxnSpPr>
            <a:stCxn id="1703" idx="3"/>
            <a:endCxn id="1706" idx="1"/>
          </p:cNvCxnSpPr>
          <p:nvPr/>
        </p:nvCxnSpPr>
        <p:spPr>
          <a:xfrm>
            <a:off x="5763869" y="5194420"/>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1" name="Google Shape;1821;p144"/>
          <p:cNvCxnSpPr>
            <a:stCxn id="1705" idx="3"/>
            <a:endCxn id="1709" idx="1"/>
          </p:cNvCxnSpPr>
          <p:nvPr/>
        </p:nvCxnSpPr>
        <p:spPr>
          <a:xfrm>
            <a:off x="7698053" y="52141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2" name="Google Shape;1822;p144"/>
          <p:cNvCxnSpPr>
            <a:stCxn id="1709" idx="3"/>
            <a:endCxn id="1800" idx="1"/>
          </p:cNvCxnSpPr>
          <p:nvPr/>
        </p:nvCxnSpPr>
        <p:spPr>
          <a:xfrm>
            <a:off x="9603469" y="5214632"/>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3" name="Google Shape;1823;p144"/>
          <p:cNvCxnSpPr>
            <a:stCxn id="1699" idx="3"/>
            <a:endCxn id="1703" idx="1"/>
          </p:cNvCxnSpPr>
          <p:nvPr/>
        </p:nvCxnSpPr>
        <p:spPr>
          <a:xfrm rot="10800000" flipH="1">
            <a:off x="3812376" y="51944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sp>
        <p:nvSpPr>
          <p:cNvPr id="1824" name="Google Shape;1824;p144"/>
          <p:cNvSpPr txBox="1"/>
          <p:nvPr/>
        </p:nvSpPr>
        <p:spPr>
          <a:xfrm>
            <a:off x="481264" y="352014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sp>
        <p:nvSpPr>
          <p:cNvPr id="1825" name="Google Shape;1825;p144"/>
          <p:cNvSpPr txBox="1"/>
          <p:nvPr/>
        </p:nvSpPr>
        <p:spPr>
          <a:xfrm>
            <a:off x="9749268" y="351510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826" name="Google Shape;1826;p144"/>
          <p:cNvSpPr/>
          <p:nvPr/>
        </p:nvSpPr>
        <p:spPr>
          <a:xfrm rot="5400000">
            <a:off x="5815796" y="245337"/>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827" name="Google Shape;1827;p144"/>
          <p:cNvSpPr txBox="1"/>
          <p:nvPr/>
        </p:nvSpPr>
        <p:spPr>
          <a:xfrm>
            <a:off x="3568035" y="3335283"/>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grpSp>
        <p:nvGrpSpPr>
          <p:cNvPr id="1828" name="Google Shape;1828;p144"/>
          <p:cNvGrpSpPr/>
          <p:nvPr/>
        </p:nvGrpSpPr>
        <p:grpSpPr>
          <a:xfrm>
            <a:off x="188342" y="4177731"/>
            <a:ext cx="742053" cy="103723"/>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4" name="Google Shape;1834;p144"/>
          <p:cNvGrpSpPr/>
          <p:nvPr/>
        </p:nvGrpSpPr>
        <p:grpSpPr>
          <a:xfrm>
            <a:off x="9711979" y="4597025"/>
            <a:ext cx="89200" cy="578696"/>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8" name="Google Shape;1838;p144"/>
          <p:cNvGrpSpPr/>
          <p:nvPr/>
        </p:nvGrpSpPr>
        <p:grpSpPr>
          <a:xfrm>
            <a:off x="2122328" y="4346033"/>
            <a:ext cx="89307" cy="1080740"/>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43" name="Google Shape;1843;p144"/>
          <p:cNvGrpSpPr/>
          <p:nvPr/>
        </p:nvGrpSpPr>
        <p:grpSpPr>
          <a:xfrm>
            <a:off x="3994733" y="4281628"/>
            <a:ext cx="89307" cy="1306211"/>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1" name="Google Shape;1851;p144"/>
          <p:cNvSpPr/>
          <p:nvPr/>
        </p:nvSpPr>
        <p:spPr>
          <a:xfrm>
            <a:off x="4263337" y="4124463"/>
            <a:ext cx="1511200" cy="21604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2" name="Google Shape;1852;p144"/>
          <p:cNvSpPr/>
          <p:nvPr/>
        </p:nvSpPr>
        <p:spPr>
          <a:xfrm>
            <a:off x="2313643" y="4118756"/>
            <a:ext cx="1502400" cy="2142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3" name="Google Shape;1853;p144"/>
          <p:cNvSpPr/>
          <p:nvPr/>
        </p:nvSpPr>
        <p:spPr>
          <a:xfrm>
            <a:off x="6190879" y="4137625"/>
            <a:ext cx="1495200" cy="21536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4" name="Google Shape;1854;p144"/>
          <p:cNvSpPr/>
          <p:nvPr/>
        </p:nvSpPr>
        <p:spPr>
          <a:xfrm>
            <a:off x="8101923" y="4144956"/>
            <a:ext cx="1501200" cy="2138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nvGrpSpPr>
          <p:cNvPr id="1855" name="Google Shape;1855;p144"/>
          <p:cNvGrpSpPr/>
          <p:nvPr/>
        </p:nvGrpSpPr>
        <p:grpSpPr>
          <a:xfrm>
            <a:off x="5960008" y="4400510"/>
            <a:ext cx="89307" cy="1073089"/>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1" name="Google Shape;1861;p144"/>
          <p:cNvGrpSpPr/>
          <p:nvPr/>
        </p:nvGrpSpPr>
        <p:grpSpPr>
          <a:xfrm>
            <a:off x="7777707" y="4370192"/>
            <a:ext cx="89307" cy="1306211"/>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8" name="Google Shape;1868;p144"/>
          <p:cNvGrpSpPr/>
          <p:nvPr/>
        </p:nvGrpSpPr>
        <p:grpSpPr>
          <a:xfrm>
            <a:off x="10152093" y="5426691"/>
            <a:ext cx="594028" cy="106664"/>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Tree>
    <p:extLst>
      <p:ext uri="{BB962C8B-B14F-4D97-AF65-F5344CB8AC3E}">
        <p14:creationId xmlns:p14="http://schemas.microsoft.com/office/powerpoint/2010/main" val="183527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8"/>
                                        </p:tgtEl>
                                        <p:attrNameLst>
                                          <p:attrName>style.visibility</p:attrName>
                                        </p:attrNameLst>
                                      </p:cBhvr>
                                      <p:to>
                                        <p:strVal val="visible"/>
                                      </p:to>
                                    </p:set>
                                    <p:anim calcmode="lin" valueType="num">
                                      <p:cBhvr additive="base">
                                        <p:cTn id="7" dur="1"/>
                                        <p:tgtEl>
                                          <p:spTgt spid="1828"/>
                                        </p:tgtEl>
                                        <p:attrNameLst>
                                          <p:attrName>ppt_x</p:attrName>
                                        </p:attrNameLst>
                                      </p:cBhvr>
                                      <p:tavLst>
                                        <p:tav tm="0">
                                          <p:val>
                                            <p:strVal val="#ppt_x-1"/>
                                          </p:val>
                                        </p:tav>
                                        <p:tav tm="100000">
                                          <p:val>
                                            <p:strVal val="#ppt_x"/>
                                          </p:val>
                                        </p:tav>
                                      </p:tavLst>
                                    </p:anim>
                                  </p:childTnLst>
                                </p:cTn>
                              </p:par>
                            </p:childTnLst>
                          </p:cTn>
                        </p:par>
                        <p:par>
                          <p:cTn id="8" fill="hold">
                            <p:stCondLst>
                              <p:cond delay="1"/>
                            </p:stCondLst>
                            <p:childTnLst>
                              <p:par>
                                <p:cTn id="9" presetID="1" presetClass="entr" presetSubtype="0" fill="hold" nodeType="afterEffect">
                                  <p:stCondLst>
                                    <p:cond delay="0"/>
                                  </p:stCondLst>
                                  <p:childTnLst>
                                    <p:set>
                                      <p:cBhvr>
                                        <p:cTn id="10" dur="1" fill="hold">
                                          <p:stCondLst>
                                            <p:cond delay="0"/>
                                          </p:stCondLst>
                                        </p:cTn>
                                        <p:tgtEl>
                                          <p:spTgt spid="18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2"/>
                                        </p:tgtEl>
                                        <p:attrNameLst>
                                          <p:attrName>style.visibility</p:attrName>
                                        </p:attrNameLst>
                                      </p:cBhvr>
                                      <p:to>
                                        <p:strVal val="visible"/>
                                      </p:to>
                                    </p:set>
                                    <p:animEffect transition="in" filter="fade">
                                      <p:cBhvr>
                                        <p:cTn id="15" dur="500"/>
                                        <p:tgtEl>
                                          <p:spTgt spid="1852"/>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1852"/>
                                        </p:tgtEl>
                                      </p:cBhvr>
                                    </p:animEffect>
                                    <p:set>
                                      <p:cBhvr>
                                        <p:cTn id="19" dur="1" fill="hold">
                                          <p:stCondLst>
                                            <p:cond delay="500"/>
                                          </p:stCondLst>
                                        </p:cTn>
                                        <p:tgtEl>
                                          <p:spTgt spid="185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1"/>
                                          </p:stCondLst>
                                        </p:cTn>
                                        <p:tgtEl>
                                          <p:spTgt spid="183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843"/>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51"/>
                                        </p:tgtEl>
                                        <p:attrNameLst>
                                          <p:attrName>style.visibility</p:attrName>
                                        </p:attrNameLst>
                                      </p:cBhvr>
                                      <p:to>
                                        <p:strVal val="visible"/>
                                      </p:to>
                                    </p:set>
                                    <p:animEffect transition="in" filter="fade">
                                      <p:cBhvr>
                                        <p:cTn id="27" dur="500"/>
                                        <p:tgtEl>
                                          <p:spTgt spid="185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1851"/>
                                        </p:tgtEl>
                                      </p:cBhvr>
                                    </p:animEffect>
                                    <p:set>
                                      <p:cBhvr>
                                        <p:cTn id="31" dur="1" fill="hold">
                                          <p:stCondLst>
                                            <p:cond delay="500"/>
                                          </p:stCondLst>
                                        </p:cTn>
                                        <p:tgtEl>
                                          <p:spTgt spid="185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1"/>
                                          </p:stCondLst>
                                        </p:cTn>
                                        <p:tgtEl>
                                          <p:spTgt spid="184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55"/>
                                        </p:tgtEl>
                                        <p:attrNameLst>
                                          <p:attrName>style.visibility</p:attrName>
                                        </p:attrNameLst>
                                      </p:cBhvr>
                                      <p:to>
                                        <p:strVal val="visible"/>
                                      </p:to>
                                    </p:se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853"/>
                                        </p:tgtEl>
                                        <p:attrNameLst>
                                          <p:attrName>style.visibility</p:attrName>
                                        </p:attrNameLst>
                                      </p:cBhvr>
                                      <p:to>
                                        <p:strVal val="visible"/>
                                      </p:to>
                                    </p:set>
                                    <p:animEffect transition="in" filter="fade">
                                      <p:cBhvr>
                                        <p:cTn id="39" dur="500"/>
                                        <p:tgtEl>
                                          <p:spTgt spid="1853"/>
                                        </p:tgtEl>
                                      </p:cBhvr>
                                    </p:animEffec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1853"/>
                                        </p:tgtEl>
                                      </p:cBhvr>
                                    </p:animEffect>
                                    <p:set>
                                      <p:cBhvr>
                                        <p:cTn id="43" dur="1" fill="hold">
                                          <p:stCondLst>
                                            <p:cond delay="500"/>
                                          </p:stCondLst>
                                        </p:cTn>
                                        <p:tgtEl>
                                          <p:spTgt spid="1853"/>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86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1"/>
                                          </p:stCondLst>
                                        </p:cTn>
                                        <p:tgtEl>
                                          <p:spTgt spid="1855"/>
                                        </p:tgtEl>
                                        <p:attrNameLst>
                                          <p:attrName>style.visibility</p:attrName>
                                        </p:attrNameLst>
                                      </p:cBhvr>
                                      <p:to>
                                        <p:strVal val="hidden"/>
                                      </p:to>
                                    </p:se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854"/>
                                        </p:tgtEl>
                                        <p:attrNameLst>
                                          <p:attrName>style.visibility</p:attrName>
                                        </p:attrNameLst>
                                      </p:cBhvr>
                                      <p:to>
                                        <p:strVal val="visible"/>
                                      </p:to>
                                    </p:set>
                                    <p:animEffect transition="in" filter="fade">
                                      <p:cBhvr>
                                        <p:cTn id="51" dur="500"/>
                                        <p:tgtEl>
                                          <p:spTgt spid="1854"/>
                                        </p:tgtEl>
                                      </p:cBhvr>
                                    </p:animEffect>
                                  </p:childTnLst>
                                </p:cTn>
                              </p:par>
                            </p:childTnLst>
                          </p:cTn>
                        </p:par>
                        <p:par>
                          <p:cTn id="52" fill="hold">
                            <p:stCondLst>
                              <p:cond delay="3500"/>
                            </p:stCondLst>
                            <p:childTnLst>
                              <p:par>
                                <p:cTn id="53" presetID="10" presetClass="exit" presetSubtype="0" fill="hold" nodeType="afterEffect">
                                  <p:stCondLst>
                                    <p:cond delay="0"/>
                                  </p:stCondLst>
                                  <p:childTnLst>
                                    <p:animEffect transition="out" filter="fade">
                                      <p:cBhvr>
                                        <p:cTn id="54" dur="500"/>
                                        <p:tgtEl>
                                          <p:spTgt spid="1854"/>
                                        </p:tgtEl>
                                      </p:cBhvr>
                                    </p:animEffect>
                                    <p:set>
                                      <p:cBhvr>
                                        <p:cTn id="55" dur="1" fill="hold">
                                          <p:stCondLst>
                                            <p:cond delay="500"/>
                                          </p:stCondLst>
                                        </p:cTn>
                                        <p:tgtEl>
                                          <p:spTgt spid="1854"/>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83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1"/>
                                          </p:stCondLst>
                                        </p:cTn>
                                        <p:tgtEl>
                                          <p:spTgt spid="186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68"/>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5"/>
          <p:cNvSpPr/>
          <p:nvPr/>
        </p:nvSpPr>
        <p:spPr>
          <a:xfrm>
            <a:off x="5778259" y="4121769"/>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879" name="Google Shape;1879;p145"/>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Language Elements</a:t>
            </a:r>
            <a:endParaRPr/>
          </a:p>
        </p:txBody>
      </p:sp>
      <p:sp>
        <p:nvSpPr>
          <p:cNvPr id="1880" name="Google Shape;1880;p14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56</a:t>
            </a:fld>
            <a:endParaRPr/>
          </a:p>
        </p:txBody>
      </p:sp>
      <p:grpSp>
        <p:nvGrpSpPr>
          <p:cNvPr id="1881" name="Google Shape;1881;p145"/>
          <p:cNvGrpSpPr/>
          <p:nvPr/>
        </p:nvGrpSpPr>
        <p:grpSpPr>
          <a:xfrm>
            <a:off x="10035497" y="3309411"/>
            <a:ext cx="935172" cy="21844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sp>
        <p:nvSpPr>
          <p:cNvPr id="1901" name="Google Shape;1901;p145"/>
          <p:cNvSpPr txBox="1"/>
          <p:nvPr/>
        </p:nvSpPr>
        <p:spPr>
          <a:xfrm>
            <a:off x="7711688" y="-931747"/>
            <a:ext cx="246400" cy="492400"/>
          </a:xfrm>
          <a:prstGeom prst="rect">
            <a:avLst/>
          </a:prstGeom>
          <a:noFill/>
          <a:ln>
            <a:noFill/>
          </a:ln>
        </p:spPr>
        <p:txBody>
          <a:bodyPr spcFirstLastPara="1" wrap="square" lIns="121900" tIns="60933" rIns="121900" bIns="60933" anchor="t" anchorCtr="0">
            <a:noAutofit/>
          </a:bodyPr>
          <a:lstStyle/>
          <a:p>
            <a:pPr>
              <a:buClr>
                <a:srgbClr val="000000"/>
              </a:buClr>
              <a:buSzPts val="1800"/>
              <a:buFont typeface="Arial"/>
              <a:buNone/>
            </a:pPr>
            <a:endParaRPr sz="2400" kern="0">
              <a:solidFill>
                <a:srgbClr val="000000"/>
              </a:solidFill>
              <a:ea typeface="Arial"/>
              <a:cs typeface="Arial"/>
              <a:sym typeface="Arial"/>
            </a:endParaRPr>
          </a:p>
        </p:txBody>
      </p:sp>
      <p:sp>
        <p:nvSpPr>
          <p:cNvPr id="1902" name="Google Shape;1902;p145"/>
          <p:cNvSpPr/>
          <p:nvPr/>
        </p:nvSpPr>
        <p:spPr>
          <a:xfrm>
            <a:off x="10985963" y="413067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03" name="Google Shape;1903;p145"/>
          <p:cNvCxnSpPr/>
          <p:nvPr/>
        </p:nvCxnSpPr>
        <p:spPr>
          <a:xfrm>
            <a:off x="508000" y="4836449"/>
            <a:ext cx="3962400" cy="0"/>
          </a:xfrm>
          <a:prstGeom prst="straightConnector1">
            <a:avLst/>
          </a:prstGeom>
          <a:noFill/>
          <a:ln w="25400" cap="flat" cmpd="sng">
            <a:solidFill>
              <a:srgbClr val="FF0000"/>
            </a:solidFill>
            <a:prstDash val="dot"/>
            <a:round/>
            <a:headEnd type="none" w="sm" len="sm"/>
            <a:tailEnd type="none" w="sm" len="sm"/>
          </a:ln>
        </p:spPr>
      </p:cxnSp>
      <p:sp>
        <p:nvSpPr>
          <p:cNvPr id="1904" name="Google Shape;1904;p145"/>
          <p:cNvSpPr/>
          <p:nvPr/>
        </p:nvSpPr>
        <p:spPr>
          <a:xfrm>
            <a:off x="508000" y="4964519"/>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lnSpc>
                <a:spcPct val="80000"/>
              </a:lnSpc>
              <a:buClr>
                <a:srgbClr val="FFFFFF"/>
              </a:buClr>
              <a:buSzPts val="349"/>
              <a:buFont typeface="Arial"/>
              <a:buNone/>
            </a:pPr>
            <a:r>
              <a:rPr lang="en-US" sz="1860" kern="0">
                <a:solidFill>
                  <a:srgbClr val="FFFFFF"/>
                </a:solidFill>
                <a:ea typeface="Arial"/>
                <a:cs typeface="Arial"/>
                <a:sym typeface="Arial"/>
              </a:rPr>
              <a:t>Architecture Description</a:t>
            </a:r>
            <a:endParaRPr sz="1867" kern="0">
              <a:solidFill>
                <a:srgbClr val="000000"/>
              </a:solidFill>
              <a:ea typeface="Arial"/>
              <a:cs typeface="Arial"/>
              <a:sym typeface="Arial"/>
            </a:endParaRPr>
          </a:p>
        </p:txBody>
      </p:sp>
      <p:sp>
        <p:nvSpPr>
          <p:cNvPr id="1905" name="Google Shape;1905;p145"/>
          <p:cNvSpPr/>
          <p:nvPr/>
        </p:nvSpPr>
        <p:spPr>
          <a:xfrm>
            <a:off x="507756" y="5683825"/>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Extern Libraries</a:t>
            </a:r>
            <a:endParaRPr sz="1867" kern="0">
              <a:solidFill>
                <a:srgbClr val="000000"/>
              </a:solidFill>
              <a:ea typeface="Arial"/>
              <a:cs typeface="Arial"/>
              <a:sym typeface="Arial"/>
            </a:endParaRPr>
          </a:p>
        </p:txBody>
      </p:sp>
      <p:sp>
        <p:nvSpPr>
          <p:cNvPr id="1906" name="Google Shape;1906;p145"/>
          <p:cNvSpPr txBox="1"/>
          <p:nvPr/>
        </p:nvSpPr>
        <p:spPr>
          <a:xfrm>
            <a:off x="3251199" y="496451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Programmable blocks and their interfaces</a:t>
            </a:r>
            <a:endParaRPr sz="1867" kern="0">
              <a:solidFill>
                <a:srgbClr val="000000"/>
              </a:solidFill>
              <a:ea typeface="Arial"/>
              <a:cs typeface="Arial"/>
              <a:sym typeface="Arial"/>
            </a:endParaRPr>
          </a:p>
        </p:txBody>
      </p:sp>
      <p:sp>
        <p:nvSpPr>
          <p:cNvPr id="1907" name="Google Shape;1907;p145"/>
          <p:cNvSpPr txBox="1"/>
          <p:nvPr/>
        </p:nvSpPr>
        <p:spPr>
          <a:xfrm>
            <a:off x="3251199" y="565510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31"/>
              <a:buFont typeface="Arial"/>
              <a:buNone/>
            </a:pPr>
            <a:r>
              <a:rPr lang="en-US" sz="1233" kern="0">
                <a:solidFill>
                  <a:srgbClr val="000000"/>
                </a:solidFill>
                <a:ea typeface="Arial"/>
                <a:cs typeface="Arial"/>
                <a:sym typeface="Arial"/>
              </a:rPr>
              <a:t>Support for specialized components</a:t>
            </a:r>
            <a:endParaRPr sz="1867" kern="0">
              <a:solidFill>
                <a:srgbClr val="000000"/>
              </a:solidFill>
              <a:ea typeface="Arial"/>
              <a:cs typeface="Arial"/>
              <a:sym typeface="Arial"/>
            </a:endParaRPr>
          </a:p>
        </p:txBody>
      </p:sp>
      <p:sp>
        <p:nvSpPr>
          <p:cNvPr id="1908" name="Google Shape;1908;p145"/>
          <p:cNvSpPr/>
          <p:nvPr/>
        </p:nvSpPr>
        <p:spPr>
          <a:xfrm>
            <a:off x="507852" y="4063448"/>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Data Types</a:t>
            </a:r>
            <a:endParaRPr sz="1867" kern="0">
              <a:solidFill>
                <a:srgbClr val="000000"/>
              </a:solidFill>
              <a:ea typeface="Arial"/>
              <a:cs typeface="Arial"/>
              <a:sym typeface="Arial"/>
            </a:endParaRPr>
          </a:p>
        </p:txBody>
      </p:sp>
      <p:sp>
        <p:nvSpPr>
          <p:cNvPr id="1909" name="Google Shape;1909;p145"/>
          <p:cNvSpPr txBox="1"/>
          <p:nvPr/>
        </p:nvSpPr>
        <p:spPr>
          <a:xfrm>
            <a:off x="3208275" y="4066977"/>
            <a:ext cx="16860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Bistrings, headers, structures, arrays</a:t>
            </a:r>
            <a:endParaRPr sz="1867" kern="0">
              <a:solidFill>
                <a:srgbClr val="000000"/>
              </a:solidFill>
              <a:ea typeface="Arial"/>
              <a:cs typeface="Arial"/>
              <a:sym typeface="Arial"/>
            </a:endParaRPr>
          </a:p>
        </p:txBody>
      </p:sp>
      <p:sp>
        <p:nvSpPr>
          <p:cNvPr id="1910" name="Google Shape;1910;p145"/>
          <p:cNvSpPr/>
          <p:nvPr/>
        </p:nvSpPr>
        <p:spPr>
          <a:xfrm>
            <a:off x="534068" y="2286619"/>
            <a:ext cx="2540000" cy="837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Controls</a:t>
            </a:r>
            <a:endParaRPr sz="1867" kern="0">
              <a:solidFill>
                <a:srgbClr val="000000"/>
              </a:solidFill>
              <a:ea typeface="Arial"/>
              <a:cs typeface="Arial"/>
              <a:sym typeface="Arial"/>
            </a:endParaRPr>
          </a:p>
        </p:txBody>
      </p:sp>
      <p:sp>
        <p:nvSpPr>
          <p:cNvPr id="1911" name="Google Shape;1911;p145"/>
          <p:cNvSpPr txBox="1"/>
          <p:nvPr/>
        </p:nvSpPr>
        <p:spPr>
          <a:xfrm>
            <a:off x="3208273" y="2440608"/>
            <a:ext cx="1566800" cy="632800"/>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231"/>
              <a:buFont typeface="Arial"/>
              <a:buNone/>
            </a:pPr>
            <a:r>
              <a:rPr lang="en-US" sz="1233" kern="0">
                <a:solidFill>
                  <a:srgbClr val="000000"/>
                </a:solidFill>
                <a:ea typeface="Arial"/>
                <a:cs typeface="Arial"/>
                <a:sym typeface="Arial"/>
              </a:rPr>
              <a:t>Tables, Actions, control flow statements</a:t>
            </a:r>
            <a:endParaRPr sz="1867" kern="0">
              <a:solidFill>
                <a:srgbClr val="000000"/>
              </a:solidFill>
              <a:ea typeface="Arial"/>
              <a:cs typeface="Arial"/>
              <a:sym typeface="Arial"/>
            </a:endParaRPr>
          </a:p>
        </p:txBody>
      </p:sp>
      <p:sp>
        <p:nvSpPr>
          <p:cNvPr id="1912" name="Google Shape;1912;p145"/>
          <p:cNvSpPr/>
          <p:nvPr/>
        </p:nvSpPr>
        <p:spPr>
          <a:xfrm>
            <a:off x="553641" y="1254687"/>
            <a:ext cx="2540000" cy="879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Parsers</a:t>
            </a:r>
            <a:endParaRPr sz="1867" kern="0">
              <a:solidFill>
                <a:srgbClr val="000000"/>
              </a:solidFill>
              <a:ea typeface="Arial"/>
              <a:cs typeface="Arial"/>
              <a:sym typeface="Arial"/>
            </a:endParaRPr>
          </a:p>
        </p:txBody>
      </p:sp>
      <p:sp>
        <p:nvSpPr>
          <p:cNvPr id="1913" name="Google Shape;1913;p145"/>
          <p:cNvSpPr/>
          <p:nvPr/>
        </p:nvSpPr>
        <p:spPr>
          <a:xfrm>
            <a:off x="523887" y="3327400"/>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Expressions</a:t>
            </a:r>
            <a:endParaRPr sz="1867" kern="0">
              <a:solidFill>
                <a:srgbClr val="000000"/>
              </a:solidFill>
              <a:ea typeface="Arial"/>
              <a:cs typeface="Arial"/>
              <a:sym typeface="Arial"/>
            </a:endParaRPr>
          </a:p>
        </p:txBody>
      </p:sp>
      <p:sp>
        <p:nvSpPr>
          <p:cNvPr id="1914" name="Google Shape;1914;p145"/>
          <p:cNvSpPr txBox="1"/>
          <p:nvPr/>
        </p:nvSpPr>
        <p:spPr>
          <a:xfrm>
            <a:off x="3204957" y="3356277"/>
            <a:ext cx="15704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Basic operations and operators</a:t>
            </a:r>
            <a:endParaRPr sz="1867" kern="0">
              <a:solidFill>
                <a:srgbClr val="000000"/>
              </a:solidFill>
              <a:ea typeface="Arial"/>
              <a:cs typeface="Arial"/>
              <a:sym typeface="Arial"/>
            </a:endParaRPr>
          </a:p>
        </p:txBody>
      </p:sp>
      <p:sp>
        <p:nvSpPr>
          <p:cNvPr id="1915" name="Google Shape;1915;p145"/>
          <p:cNvSpPr txBox="1"/>
          <p:nvPr/>
        </p:nvSpPr>
        <p:spPr>
          <a:xfrm>
            <a:off x="3251199" y="1437660"/>
            <a:ext cx="1524000" cy="529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State machine, bitfield extraction</a:t>
            </a:r>
            <a:endParaRPr sz="1867" kern="0">
              <a:solidFill>
                <a:srgbClr val="000000"/>
              </a:solidFill>
              <a:ea typeface="Arial"/>
              <a:cs typeface="Arial"/>
              <a:sym typeface="Arial"/>
            </a:endParaRPr>
          </a:p>
        </p:txBody>
      </p:sp>
      <p:grpSp>
        <p:nvGrpSpPr>
          <p:cNvPr id="1916" name="Google Shape;1916;p145"/>
          <p:cNvGrpSpPr/>
          <p:nvPr/>
        </p:nvGrpSpPr>
        <p:grpSpPr>
          <a:xfrm>
            <a:off x="7170073" y="3317454"/>
            <a:ext cx="1499307" cy="2169089"/>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919" name="Google Shape;1919;p145"/>
          <p:cNvGrpSpPr/>
          <p:nvPr/>
        </p:nvGrpSpPr>
        <p:grpSpPr>
          <a:xfrm>
            <a:off x="7380678" y="3419487"/>
            <a:ext cx="1212484" cy="1973023"/>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6" name="Google Shape;1926;p145"/>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7" name="Google Shape;1927;p145"/>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8" name="Google Shape;1928;p145"/>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9" name="Google Shape;1929;p145"/>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0" name="Google Shape;1930;p145"/>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1" name="Google Shape;1931;p145"/>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sp>
        <p:nvSpPr>
          <p:cNvPr id="1932" name="Google Shape;1932;p145"/>
          <p:cNvSpPr/>
          <p:nvPr/>
        </p:nvSpPr>
        <p:spPr>
          <a:xfrm>
            <a:off x="6970983" y="4102348"/>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933" name="Google Shape;1933;p145"/>
          <p:cNvSpPr/>
          <p:nvPr/>
        </p:nvSpPr>
        <p:spPr>
          <a:xfrm>
            <a:off x="9841443" y="4123727"/>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1934" name="Google Shape;1934;p145"/>
          <p:cNvGrpSpPr/>
          <p:nvPr/>
        </p:nvGrpSpPr>
        <p:grpSpPr>
          <a:xfrm>
            <a:off x="5998503" y="3330025"/>
            <a:ext cx="963600" cy="21556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36" name="Google Shape;1936;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7" name="Google Shape;1937;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8" name="Google Shape;1938;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9" name="Google Shape;1939;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40" name="Google Shape;1940;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41" name="Google Shape;1941;p145"/>
            <p:cNvCxnSpPr>
              <a:stCxn id="1936" idx="0"/>
              <a:endCxn id="1938" idx="0"/>
            </p:cNvCxnSpPr>
            <p:nvPr/>
          </p:nvCxnSpPr>
          <p:spPr>
            <a:xfrm rot="-5400000" flipH="1">
              <a:off x="859367" y="3010356"/>
              <a:ext cx="283800" cy="305700"/>
            </a:xfrm>
            <a:prstGeom prst="curvedConnector5">
              <a:avLst>
                <a:gd name="adj1" fmla="val -32371"/>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42" name="Google Shape;1942;p145"/>
            <p:cNvCxnSpPr>
              <a:stCxn id="1936" idx="4"/>
              <a:endCxn id="1937"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43" name="Google Shape;1943;p145"/>
            <p:cNvCxnSpPr>
              <a:stCxn id="1938" idx="4"/>
              <a:endCxn id="1938" idx="6"/>
            </p:cNvCxnSpPr>
            <p:nvPr/>
          </p:nvCxnSpPr>
          <p:spPr>
            <a:xfrm rot="-5400000">
              <a:off x="1152606" y="3424719"/>
              <a:ext cx="117600" cy="114300"/>
            </a:xfrm>
            <a:prstGeom prst="curvedConnector4">
              <a:avLst>
                <a:gd name="adj1" fmla="val -201972"/>
                <a:gd name="adj2" fmla="val 182016"/>
              </a:avLst>
            </a:prstGeom>
            <a:noFill/>
            <a:ln w="12700" cap="flat" cmpd="sng">
              <a:solidFill>
                <a:srgbClr val="FF0000"/>
              </a:solidFill>
              <a:prstDash val="solid"/>
              <a:round/>
              <a:headEnd type="none" w="sm" len="sm"/>
              <a:tailEnd type="triangle" w="lg" len="lg"/>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45" name="Google Shape;1945;p145"/>
            <p:cNvCxnSpPr>
              <a:stCxn id="1937" idx="6"/>
              <a:endCxn id="1940"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46" name="Google Shape;1946;p145"/>
            <p:cNvCxnSpPr>
              <a:stCxn id="1940" idx="4"/>
              <a:endCxn id="1939" idx="4"/>
            </p:cNvCxnSpPr>
            <p:nvPr/>
          </p:nvCxnSpPr>
          <p:spPr>
            <a:xfrm rot="5400000" flipH="1">
              <a:off x="905844" y="4064540"/>
              <a:ext cx="220500" cy="328500"/>
            </a:xfrm>
            <a:prstGeom prst="curvedConnector3">
              <a:avLst>
                <a:gd name="adj1" fmla="val -47380"/>
              </a:avLst>
            </a:prstGeom>
            <a:noFill/>
            <a:ln w="12700" cap="flat" cmpd="sng">
              <a:solidFill>
                <a:srgbClr val="FF0000"/>
              </a:solidFill>
              <a:prstDash val="solid"/>
              <a:round/>
              <a:headEnd type="none" w="sm" len="sm"/>
              <a:tailEnd type="triangle" w="lg" len="lg"/>
            </a:ln>
          </p:spPr>
        </p:cxnSp>
      </p:grpSp>
      <p:grpSp>
        <p:nvGrpSpPr>
          <p:cNvPr id="1947" name="Google Shape;1947;p145"/>
          <p:cNvGrpSpPr/>
          <p:nvPr/>
        </p:nvGrpSpPr>
        <p:grpSpPr>
          <a:xfrm>
            <a:off x="8851069" y="3304392"/>
            <a:ext cx="963600" cy="21556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49" name="Google Shape;1949;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0" name="Google Shape;1950;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1" name="Google Shape;1951;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2" name="Google Shape;1952;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3" name="Google Shape;1953;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54" name="Google Shape;1954;p145"/>
            <p:cNvCxnSpPr>
              <a:stCxn id="1949" idx="0"/>
              <a:endCxn id="1951" idx="0"/>
            </p:cNvCxnSpPr>
            <p:nvPr/>
          </p:nvCxnSpPr>
          <p:spPr>
            <a:xfrm rot="-5400000" flipH="1">
              <a:off x="859367" y="3010356"/>
              <a:ext cx="283800" cy="305700"/>
            </a:xfrm>
            <a:prstGeom prst="curvedConnector5">
              <a:avLst>
                <a:gd name="adj1" fmla="val -36943"/>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55" name="Google Shape;1955;p145"/>
            <p:cNvCxnSpPr>
              <a:stCxn id="1949" idx="4"/>
              <a:endCxn id="1950"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56" name="Google Shape;1956;p145"/>
            <p:cNvCxnSpPr>
              <a:stCxn id="1951" idx="4"/>
              <a:endCxn id="1951" idx="6"/>
            </p:cNvCxnSpPr>
            <p:nvPr/>
          </p:nvCxnSpPr>
          <p:spPr>
            <a:xfrm rot="-5400000">
              <a:off x="1152606" y="3424719"/>
              <a:ext cx="117600" cy="114300"/>
            </a:xfrm>
            <a:prstGeom prst="curvedConnector4">
              <a:avLst>
                <a:gd name="adj1" fmla="val -201972"/>
                <a:gd name="adj2" fmla="val 189168"/>
              </a:avLst>
            </a:prstGeom>
            <a:noFill/>
            <a:ln w="12700" cap="flat" cmpd="sng">
              <a:solidFill>
                <a:srgbClr val="FF0000"/>
              </a:solidFill>
              <a:prstDash val="solid"/>
              <a:round/>
              <a:headEnd type="none" w="sm" len="sm"/>
              <a:tailEnd type="triangle" w="lg" len="lg"/>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58" name="Google Shape;1958;p145"/>
            <p:cNvCxnSpPr>
              <a:stCxn id="1950" idx="6"/>
              <a:endCxn id="1953"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59" name="Google Shape;1959;p145"/>
            <p:cNvCxnSpPr>
              <a:stCxn id="1953" idx="4"/>
              <a:endCxn id="1952" idx="4"/>
            </p:cNvCxnSpPr>
            <p:nvPr/>
          </p:nvCxnSpPr>
          <p:spPr>
            <a:xfrm rot="5400000" flipH="1">
              <a:off x="905844" y="4064540"/>
              <a:ext cx="220500" cy="328500"/>
            </a:xfrm>
            <a:prstGeom prst="curvedConnector3">
              <a:avLst>
                <a:gd name="adj1" fmla="val -46359"/>
              </a:avLst>
            </a:prstGeom>
            <a:noFill/>
            <a:ln w="12700" cap="flat" cmpd="sng">
              <a:solidFill>
                <a:srgbClr val="FF0000"/>
              </a:solidFill>
              <a:prstDash val="solid"/>
              <a:round/>
              <a:headEnd type="none" w="sm" len="sm"/>
              <a:tailEnd type="triangle" w="lg" len="lg"/>
            </a:ln>
          </p:spPr>
        </p:cxnSp>
      </p:grpSp>
      <p:sp>
        <p:nvSpPr>
          <p:cNvPr id="1960" name="Google Shape;1960;p145"/>
          <p:cNvSpPr/>
          <p:nvPr/>
        </p:nvSpPr>
        <p:spPr>
          <a:xfrm>
            <a:off x="8650853" y="414938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61" name="Google Shape;1961;p145"/>
          <p:cNvCxnSpPr>
            <a:stCxn id="1915" idx="3"/>
            <a:endCxn id="1935" idx="0"/>
          </p:cNvCxnSpPr>
          <p:nvPr/>
        </p:nvCxnSpPr>
        <p:spPr>
          <a:xfrm>
            <a:off x="4775199" y="1702460"/>
            <a:ext cx="1705200" cy="1627600"/>
          </a:xfrm>
          <a:prstGeom prst="bentConnector2">
            <a:avLst/>
          </a:prstGeom>
          <a:noFill/>
          <a:ln w="38100" cap="flat" cmpd="sng">
            <a:solidFill>
              <a:srgbClr val="0000FF"/>
            </a:solidFill>
            <a:prstDash val="solid"/>
            <a:round/>
            <a:headEnd type="none" w="med" len="med"/>
            <a:tailEnd type="triangle" w="med" len="med"/>
          </a:ln>
        </p:spPr>
      </p:cxnSp>
      <p:cxnSp>
        <p:nvCxnSpPr>
          <p:cNvPr id="1962" name="Google Shape;1962;p145"/>
          <p:cNvCxnSpPr>
            <a:endCxn id="1948" idx="0"/>
          </p:cNvCxnSpPr>
          <p:nvPr/>
        </p:nvCxnSpPr>
        <p:spPr>
          <a:xfrm>
            <a:off x="6480469" y="1702392"/>
            <a:ext cx="2852400" cy="1602000"/>
          </a:xfrm>
          <a:prstGeom prst="bentConnector2">
            <a:avLst/>
          </a:prstGeom>
          <a:noFill/>
          <a:ln w="38100" cap="flat" cmpd="sng">
            <a:solidFill>
              <a:srgbClr val="0000FF"/>
            </a:solidFill>
            <a:prstDash val="solid"/>
            <a:round/>
            <a:headEnd type="none" w="med" len="med"/>
            <a:tailEnd type="triangle" w="med" len="med"/>
          </a:ln>
        </p:spPr>
      </p:cxnSp>
      <p:cxnSp>
        <p:nvCxnSpPr>
          <p:cNvPr id="1963" name="Google Shape;1963;p145"/>
          <p:cNvCxnSpPr>
            <a:endCxn id="1918" idx="0"/>
          </p:cNvCxnSpPr>
          <p:nvPr/>
        </p:nvCxnSpPr>
        <p:spPr>
          <a:xfrm>
            <a:off x="4775273" y="2757053"/>
            <a:ext cx="3144400" cy="560400"/>
          </a:xfrm>
          <a:prstGeom prst="bentConnector2">
            <a:avLst/>
          </a:prstGeom>
          <a:noFill/>
          <a:ln w="38100" cap="flat" cmpd="sng">
            <a:solidFill>
              <a:srgbClr val="FF0000"/>
            </a:solidFill>
            <a:prstDash val="solid"/>
            <a:round/>
            <a:headEnd type="none" w="med" len="med"/>
            <a:tailEnd type="triangle" w="med" len="med"/>
          </a:ln>
        </p:spPr>
      </p:cxnSp>
      <p:cxnSp>
        <p:nvCxnSpPr>
          <p:cNvPr id="1964" name="Google Shape;1964;p145"/>
          <p:cNvCxnSpPr>
            <a:endCxn id="1882" idx="0"/>
          </p:cNvCxnSpPr>
          <p:nvPr/>
        </p:nvCxnSpPr>
        <p:spPr>
          <a:xfrm>
            <a:off x="7919483" y="2757011"/>
            <a:ext cx="2583600" cy="552400"/>
          </a:xfrm>
          <a:prstGeom prst="bentConnector2">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371107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8"/>
          <p:cNvSpPr/>
          <p:nvPr/>
        </p:nvSpPr>
        <p:spPr>
          <a:xfrm>
            <a:off x="406400" y="2413000"/>
            <a:ext cx="2946400" cy="2641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19" name="Google Shape;2219;p148"/>
          <p:cNvSpPr/>
          <p:nvPr/>
        </p:nvSpPr>
        <p:spPr>
          <a:xfrm>
            <a:off x="6400800" y="1397000"/>
            <a:ext cx="4963200" cy="3657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20" name="Google Shape;2220;p148"/>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sz="3200"/>
              <a:t>Programming a P4 Target</a:t>
            </a:r>
            <a:endParaRPr/>
          </a:p>
        </p:txBody>
      </p:sp>
      <p:sp>
        <p:nvSpPr>
          <p:cNvPr id="2221" name="Google Shape;2221;p148"/>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57</a:t>
            </a:fld>
            <a:endParaRPr/>
          </a:p>
        </p:txBody>
      </p:sp>
      <p:sp>
        <p:nvSpPr>
          <p:cNvPr id="2222" name="Google Shape;2222;p148"/>
          <p:cNvSpPr/>
          <p:nvPr/>
        </p:nvSpPr>
        <p:spPr>
          <a:xfrm>
            <a:off x="609600" y="3632200"/>
            <a:ext cx="2540000" cy="12192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Architecture</a:t>
            </a:r>
            <a:endParaRPr sz="1867" kern="0">
              <a:solidFill>
                <a:srgbClr val="000000"/>
              </a:solidFill>
              <a:ea typeface="Arial"/>
              <a:cs typeface="Arial"/>
              <a:sym typeface="Arial"/>
            </a:endParaRPr>
          </a:p>
          <a:p>
            <a:pPr algn="ctr">
              <a:buClr>
                <a:srgbClr val="000000"/>
              </a:buClr>
              <a:buSzPts val="450"/>
              <a:buFont typeface="Arial"/>
              <a:buNone/>
            </a:pPr>
            <a:r>
              <a:rPr lang="en-US" sz="2400" kern="0">
                <a:solidFill>
                  <a:srgbClr val="000000"/>
                </a:solidFill>
                <a:ea typeface="Arial"/>
                <a:cs typeface="Arial"/>
                <a:sym typeface="Arial"/>
              </a:rPr>
              <a:t>Model</a:t>
            </a:r>
            <a:endParaRPr sz="1867" kern="0">
              <a:solidFill>
                <a:srgbClr val="000000"/>
              </a:solidFill>
              <a:ea typeface="Arial"/>
              <a:cs typeface="Arial"/>
              <a:sym typeface="Arial"/>
            </a:endParaRPr>
          </a:p>
        </p:txBody>
      </p:sp>
      <p:sp>
        <p:nvSpPr>
          <p:cNvPr id="2223" name="Google Shape;2223;p148"/>
          <p:cNvSpPr/>
          <p:nvPr/>
        </p:nvSpPr>
        <p:spPr>
          <a:xfrm>
            <a:off x="3657600" y="2514600"/>
            <a:ext cx="2032000" cy="8128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Compiler</a:t>
            </a:r>
            <a:endParaRPr sz="1867" kern="0">
              <a:solidFill>
                <a:srgbClr val="000000"/>
              </a:solidFill>
              <a:ea typeface="Arial"/>
              <a:cs typeface="Arial"/>
              <a:sym typeface="Arial"/>
            </a:endParaRPr>
          </a:p>
        </p:txBody>
      </p:sp>
      <p:sp>
        <p:nvSpPr>
          <p:cNvPr id="2224" name="Google Shape;2224;p148"/>
          <p:cNvSpPr/>
          <p:nvPr/>
        </p:nvSpPr>
        <p:spPr>
          <a:xfrm>
            <a:off x="3048000" y="2717800"/>
            <a:ext cx="711200" cy="4064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2225" name="Google Shape;2225;p148"/>
          <p:cNvGrpSpPr/>
          <p:nvPr/>
        </p:nvGrpSpPr>
        <p:grpSpPr>
          <a:xfrm>
            <a:off x="3657600" y="3289400"/>
            <a:ext cx="2032000" cy="15620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1867" kern="0">
                  <a:solidFill>
                    <a:srgbClr val="000000"/>
                  </a:solidFill>
                  <a:ea typeface="Arial"/>
                  <a:cs typeface="Arial"/>
                  <a:sym typeface="Arial"/>
                </a:rPr>
                <a:t>Target-specific configuration binary</a:t>
              </a:r>
              <a:endParaRPr sz="1867" kern="0">
                <a:solidFill>
                  <a:srgbClr val="000000"/>
                </a:solidFill>
                <a:ea typeface="Arial"/>
                <a:cs typeface="Arial"/>
                <a:sym typeface="Arial"/>
              </a:endParaRPr>
            </a:p>
          </p:txBody>
        </p:sp>
        <p:sp>
          <p:nvSpPr>
            <p:cNvPr id="2227" name="Google Shape;2227;p148"/>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grpSp>
        <p:nvGrpSpPr>
          <p:cNvPr id="2228" name="Google Shape;2228;p148"/>
          <p:cNvGrpSpPr/>
          <p:nvPr/>
        </p:nvGrpSpPr>
        <p:grpSpPr>
          <a:xfrm>
            <a:off x="5689600" y="3632200"/>
            <a:ext cx="5489600" cy="12192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r">
                <a:buClr>
                  <a:srgbClr val="000000"/>
                </a:buClr>
                <a:buSzPts val="450"/>
                <a:buFont typeface="Arial"/>
                <a:buNone/>
              </a:pPr>
              <a:r>
                <a:rPr lang="en-US" sz="2400" kern="0">
                  <a:solidFill>
                    <a:srgbClr val="000000"/>
                  </a:solidFill>
                  <a:ea typeface="Arial"/>
                  <a:cs typeface="Arial"/>
                  <a:sym typeface="Arial"/>
                </a:rPr>
                <a:t>Data Plane</a:t>
              </a:r>
              <a:endParaRPr sz="1867" kern="0">
                <a:solidFill>
                  <a:srgbClr val="000000"/>
                </a:solidFil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75"/>
                <a:buFont typeface="Arial"/>
                <a:buNone/>
              </a:pPr>
              <a:r>
                <a:rPr lang="en-US" sz="2000" kern="0">
                  <a:solidFill>
                    <a:srgbClr val="000000"/>
                  </a:solidFill>
                  <a:ea typeface="Arial"/>
                  <a:cs typeface="Arial"/>
                  <a:sym typeface="Arial"/>
                </a:rPr>
                <a:t>Tables</a:t>
              </a:r>
              <a:endParaRPr sz="1867" kern="0">
                <a:solidFill>
                  <a:srgbClr val="000000"/>
                </a:solidFil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Extern</a:t>
              </a:r>
              <a:endParaRPr sz="1867" kern="0">
                <a:solidFill>
                  <a:srgbClr val="000000"/>
                </a:solidFill>
                <a:ea typeface="Arial"/>
                <a:cs typeface="Arial"/>
                <a:sym typeface="Arial"/>
              </a:endParaRPr>
            </a:p>
            <a:p>
              <a:pPr algn="ctr">
                <a:buClr>
                  <a:srgbClr val="000000"/>
                </a:buClr>
                <a:buSzPts val="350"/>
                <a:buFont typeface="Arial"/>
                <a:buNone/>
              </a:pPr>
              <a:r>
                <a:rPr lang="en-US" sz="1867" kern="0">
                  <a:solidFill>
                    <a:srgbClr val="000000"/>
                  </a:solidFill>
                  <a:ea typeface="Arial"/>
                  <a:cs typeface="Arial"/>
                  <a:sym typeface="Arial"/>
                </a:rPr>
                <a:t>objects</a:t>
              </a:r>
              <a:endParaRPr sz="1867" kern="0">
                <a:solidFill>
                  <a:srgbClr val="000000"/>
                </a:solidFill>
                <a:ea typeface="Arial"/>
                <a:cs typeface="Arial"/>
                <a:sym typeface="Arial"/>
              </a:endParaRPr>
            </a:p>
          </p:txBody>
        </p:sp>
        <p:sp>
          <p:nvSpPr>
            <p:cNvPr id="2232" name="Google Shape;2232;p148"/>
            <p:cNvSpPr/>
            <p:nvPr/>
          </p:nvSpPr>
          <p:spPr>
            <a:xfrm>
              <a:off x="4572000" y="3028950"/>
              <a:ext cx="6858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Load</a:t>
              </a:r>
              <a:endParaRPr sz="1867" kern="0">
                <a:solidFill>
                  <a:srgbClr val="000000"/>
                </a:solidFill>
                <a:ea typeface="Arial"/>
                <a:cs typeface="Arial"/>
                <a:sym typeface="Arial"/>
              </a:endParaRPr>
            </a:p>
          </p:txBody>
        </p:sp>
      </p:grpSp>
      <p:sp>
        <p:nvSpPr>
          <p:cNvPr id="2233" name="Google Shape;2233;p148"/>
          <p:cNvSpPr txBox="1"/>
          <p:nvPr/>
        </p:nvSpPr>
        <p:spPr>
          <a:xfrm>
            <a:off x="10039200" y="5054600"/>
            <a:ext cx="13248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Target</a:t>
            </a:r>
            <a:endParaRPr sz="1867" kern="0">
              <a:solidFill>
                <a:srgbClr val="000000"/>
              </a:solidFill>
              <a:ea typeface="Arial"/>
              <a:cs typeface="Arial"/>
              <a:sym typeface="Arial"/>
            </a:endParaRPr>
          </a:p>
        </p:txBody>
      </p:sp>
      <p:sp>
        <p:nvSpPr>
          <p:cNvPr id="2234" name="Google Shape;2234;p148"/>
          <p:cNvSpPr txBox="1"/>
          <p:nvPr/>
        </p:nvSpPr>
        <p:spPr>
          <a:xfrm>
            <a:off x="2133600" y="5461000"/>
            <a:ext cx="27884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Vendor supplied</a:t>
            </a:r>
            <a:endParaRPr sz="1867" kern="0">
              <a:solidFill>
                <a:srgbClr val="000000"/>
              </a:solidFill>
              <a:ea typeface="Arial"/>
              <a:cs typeface="Arial"/>
              <a:sym typeface="Arial"/>
            </a:endParaRPr>
          </a:p>
        </p:txBody>
      </p:sp>
      <p:cxnSp>
        <p:nvCxnSpPr>
          <p:cNvPr id="2235" name="Google Shape;2235;p148"/>
          <p:cNvCxnSpPr>
            <a:stCxn id="2234" idx="0"/>
          </p:cNvCxnSpPr>
          <p:nvPr/>
        </p:nvCxnSpPr>
        <p:spPr>
          <a:xfrm rot="10800000">
            <a:off x="2743000" y="4851400"/>
            <a:ext cx="784800" cy="609600"/>
          </a:xfrm>
          <a:prstGeom prst="straightConnector1">
            <a:avLst/>
          </a:prstGeom>
          <a:noFill/>
          <a:ln w="25400" cap="flat" cmpd="sng">
            <a:solidFill>
              <a:srgbClr val="000000"/>
            </a:solidFill>
            <a:prstDash val="solid"/>
            <a:round/>
            <a:headEnd type="none" w="sm" len="sm"/>
            <a:tailEnd type="stealth" w="med" len="med"/>
          </a:ln>
        </p:spPr>
      </p:cxnSp>
      <p:cxnSp>
        <p:nvCxnSpPr>
          <p:cNvPr id="2236" name="Google Shape;2236;p148"/>
          <p:cNvCxnSpPr>
            <a:stCxn id="2234" idx="0"/>
          </p:cNvCxnSpPr>
          <p:nvPr/>
        </p:nvCxnSpPr>
        <p:spPr>
          <a:xfrm rot="10800000" flipH="1">
            <a:off x="3527800" y="3327400"/>
            <a:ext cx="332800" cy="2133600"/>
          </a:xfrm>
          <a:prstGeom prst="straightConnector1">
            <a:avLst/>
          </a:prstGeom>
          <a:noFill/>
          <a:ln w="25400" cap="flat" cmpd="sng">
            <a:solidFill>
              <a:srgbClr val="000000"/>
            </a:solidFill>
            <a:prstDash val="solid"/>
            <a:round/>
            <a:headEnd type="none" w="sm" len="sm"/>
            <a:tailEnd type="stealth" w="med" len="med"/>
          </a:ln>
        </p:spPr>
      </p:cxnSp>
      <p:cxnSp>
        <p:nvCxnSpPr>
          <p:cNvPr id="2237" name="Google Shape;2237;p148"/>
          <p:cNvCxnSpPr>
            <a:stCxn id="2234" idx="0"/>
          </p:cNvCxnSpPr>
          <p:nvPr/>
        </p:nvCxnSpPr>
        <p:spPr>
          <a:xfrm rot="10800000" flipH="1">
            <a:off x="3527800" y="5055000"/>
            <a:ext cx="2846800" cy="406000"/>
          </a:xfrm>
          <a:prstGeom prst="straightConnector1">
            <a:avLst/>
          </a:prstGeom>
          <a:noFill/>
          <a:ln w="25400" cap="flat" cmpd="sng">
            <a:solidFill>
              <a:srgbClr val="000000"/>
            </a:solidFill>
            <a:prstDash val="solid"/>
            <a:round/>
            <a:headEnd type="none" w="sm" len="sm"/>
            <a:tailEnd type="stealth" w="med" len="med"/>
          </a:ln>
        </p:spPr>
      </p:cxnSp>
      <p:grpSp>
        <p:nvGrpSpPr>
          <p:cNvPr id="2238" name="Google Shape;2238;p148"/>
          <p:cNvGrpSpPr/>
          <p:nvPr/>
        </p:nvGrpSpPr>
        <p:grpSpPr>
          <a:xfrm>
            <a:off x="609600" y="1092200"/>
            <a:ext cx="5062000" cy="22352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Program</a:t>
              </a:r>
              <a:endParaRPr sz="1867" kern="0">
                <a:solidFill>
                  <a:srgbClr val="000000"/>
                </a:solidFil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User supplied</a:t>
              </a:r>
              <a:endParaRPr sz="1867" kern="0">
                <a:solidFill>
                  <a:srgbClr val="000000"/>
                </a:solidFil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grpSp>
      <p:sp>
        <p:nvSpPr>
          <p:cNvPr id="2242" name="Google Shape;2242;p148"/>
          <p:cNvSpPr txBox="1"/>
          <p:nvPr/>
        </p:nvSpPr>
        <p:spPr>
          <a:xfrm>
            <a:off x="8917189" y="3096403"/>
            <a:ext cx="16956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endParaRPr sz="1600" kern="0">
              <a:solidFill>
                <a:srgbClr val="000000"/>
              </a:solidFill>
              <a:ea typeface="Arial"/>
              <a:cs typeface="Arial"/>
              <a:sym typeface="Arial"/>
            </a:endParaRPr>
          </a:p>
        </p:txBody>
      </p:sp>
      <p:sp>
        <p:nvSpPr>
          <p:cNvPr id="2243" name="Google Shape;2243;p148"/>
          <p:cNvSpPr/>
          <p:nvPr/>
        </p:nvSpPr>
        <p:spPr>
          <a:xfrm>
            <a:off x="6604000" y="1600200"/>
            <a:ext cx="4575200" cy="1016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600"/>
              <a:buFont typeface="Arial"/>
              <a:buNone/>
            </a:pPr>
            <a:r>
              <a:rPr lang="en-US" sz="3200" kern="0">
                <a:solidFill>
                  <a:srgbClr val="000000"/>
                </a:solidFill>
                <a:ea typeface="Arial"/>
                <a:cs typeface="Arial"/>
                <a:sym typeface="Arial"/>
              </a:rPr>
              <a:t>Control Plane</a:t>
            </a:r>
            <a:endParaRPr sz="1867" kern="0">
              <a:solidFill>
                <a:srgbClr val="000000"/>
              </a:solidFill>
              <a:ea typeface="Arial"/>
              <a:cs typeface="Arial"/>
              <a:sym typeface="Arial"/>
            </a:endParaRPr>
          </a:p>
        </p:txBody>
      </p:sp>
      <p:sp>
        <p:nvSpPr>
          <p:cNvPr id="2244" name="Google Shape;2244;p148"/>
          <p:cNvSpPr/>
          <p:nvPr/>
        </p:nvSpPr>
        <p:spPr>
          <a:xfrm>
            <a:off x="6830703" y="2616200"/>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45" name="Google Shape;2245;p148"/>
          <p:cNvSpPr/>
          <p:nvPr/>
        </p:nvSpPr>
        <p:spPr>
          <a:xfrm>
            <a:off x="8456065" y="2600561"/>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2246" name="Google Shape;2246;p148"/>
          <p:cNvCxnSpPr>
            <a:stCxn id="2240" idx="2"/>
          </p:cNvCxnSpPr>
          <p:nvPr/>
        </p:nvCxnSpPr>
        <p:spPr>
          <a:xfrm>
            <a:off x="4461400" y="1625800"/>
            <a:ext cx="2142400" cy="380800"/>
          </a:xfrm>
          <a:prstGeom prst="straightConnector1">
            <a:avLst/>
          </a:prstGeom>
          <a:noFill/>
          <a:ln w="25400" cap="flat" cmpd="sng">
            <a:solidFill>
              <a:srgbClr val="000000"/>
            </a:solidFill>
            <a:prstDash val="solid"/>
            <a:round/>
            <a:headEnd type="none" w="sm" len="sm"/>
            <a:tailEnd type="stealth" w="med" len="med"/>
          </a:ln>
        </p:spPr>
      </p:cxnSp>
      <p:sp>
        <p:nvSpPr>
          <p:cNvPr id="2247" name="Google Shape;2247;p148"/>
          <p:cNvSpPr txBox="1"/>
          <p:nvPr/>
        </p:nvSpPr>
        <p:spPr>
          <a:xfrm>
            <a:off x="6994895" y="2752724"/>
            <a:ext cx="14224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Add/remove</a:t>
            </a:r>
            <a:br>
              <a:rPr lang="en-US" sz="1600" kern="0">
                <a:solidFill>
                  <a:srgbClr val="000000"/>
                </a:solidFill>
                <a:ea typeface="Arial"/>
                <a:cs typeface="Arial"/>
                <a:sym typeface="Arial"/>
              </a:rPr>
            </a:br>
            <a:r>
              <a:rPr lang="en-US" sz="1600" kern="0">
                <a:solidFill>
                  <a:srgbClr val="000000"/>
                </a:solidFill>
                <a:ea typeface="Arial"/>
                <a:cs typeface="Arial"/>
                <a:sym typeface="Arial"/>
              </a:rPr>
              <a:t>table entries</a:t>
            </a:r>
            <a:endParaRPr sz="1867" kern="0">
              <a:solidFill>
                <a:srgbClr val="000000"/>
              </a:solidFill>
              <a:ea typeface="Arial"/>
              <a:cs typeface="Arial"/>
              <a:sym typeface="Arial"/>
            </a:endParaRPr>
          </a:p>
        </p:txBody>
      </p:sp>
      <p:sp>
        <p:nvSpPr>
          <p:cNvPr id="2248" name="Google Shape;2248;p148"/>
          <p:cNvSpPr/>
          <p:nvPr/>
        </p:nvSpPr>
        <p:spPr>
          <a:xfrm>
            <a:off x="9448707" y="3483245"/>
            <a:ext cx="1324800" cy="3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r>
              <a:rPr lang="en-US" sz="1867" kern="0">
                <a:solidFill>
                  <a:srgbClr val="000000"/>
                </a:solidFill>
                <a:ea typeface="Arial"/>
                <a:cs typeface="Arial"/>
                <a:sym typeface="Arial"/>
              </a:rPr>
              <a:t>CPU port</a:t>
            </a:r>
            <a:endParaRPr sz="1867" kern="0">
              <a:solidFill>
                <a:srgbClr val="000000"/>
              </a:solidFill>
              <a:ea typeface="Arial"/>
              <a:cs typeface="Arial"/>
              <a:sym typeface="Arial"/>
            </a:endParaRPr>
          </a:p>
        </p:txBody>
      </p:sp>
      <p:sp>
        <p:nvSpPr>
          <p:cNvPr id="2249" name="Google Shape;2249;p148"/>
          <p:cNvSpPr/>
          <p:nvPr/>
        </p:nvSpPr>
        <p:spPr>
          <a:xfrm>
            <a:off x="9714603" y="2663052"/>
            <a:ext cx="304800" cy="812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50" name="Google Shape;2250;p148"/>
          <p:cNvSpPr txBox="1"/>
          <p:nvPr/>
        </p:nvSpPr>
        <p:spPr>
          <a:xfrm>
            <a:off x="9941600" y="2717133"/>
            <a:ext cx="16408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Packet-in/out</a:t>
            </a:r>
            <a:endParaRPr sz="1867" kern="0">
              <a:solidFill>
                <a:srgbClr val="000000"/>
              </a:solidFill>
              <a:ea typeface="Arial"/>
              <a:cs typeface="Arial"/>
              <a:sym typeface="Arial"/>
            </a:endParaRPr>
          </a:p>
        </p:txBody>
      </p:sp>
      <p:sp>
        <p:nvSpPr>
          <p:cNvPr id="2251" name="Google Shape;2251;p148"/>
          <p:cNvSpPr txBox="1"/>
          <p:nvPr/>
        </p:nvSpPr>
        <p:spPr>
          <a:xfrm>
            <a:off x="8671436" y="2791585"/>
            <a:ext cx="10160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Extern</a:t>
            </a:r>
            <a:br>
              <a:rPr lang="en-US" sz="1600" kern="0">
                <a:solidFill>
                  <a:srgbClr val="000000"/>
                </a:solidFill>
                <a:ea typeface="Arial"/>
                <a:cs typeface="Arial"/>
                <a:sym typeface="Arial"/>
              </a:rPr>
            </a:br>
            <a:r>
              <a:rPr lang="en-US" sz="1600" kern="0">
                <a:solidFill>
                  <a:srgbClr val="000000"/>
                </a:solidFill>
                <a:ea typeface="Arial"/>
                <a:cs typeface="Arial"/>
                <a:sym typeface="Arial"/>
              </a:rPr>
              <a:t>control</a:t>
            </a:r>
            <a:endParaRPr sz="1867" kern="0">
              <a:solidFill>
                <a:srgbClr val="000000"/>
              </a:solidFill>
              <a:ea typeface="Arial"/>
              <a:cs typeface="Arial"/>
              <a:sym typeface="Arial"/>
            </a:endParaRPr>
          </a:p>
        </p:txBody>
      </p:sp>
      <p:sp>
        <p:nvSpPr>
          <p:cNvPr id="2252" name="Google Shape;2252;p148"/>
          <p:cNvSpPr txBox="1"/>
          <p:nvPr/>
        </p:nvSpPr>
        <p:spPr>
          <a:xfrm rot="-5400000">
            <a:off x="4935183" y="2877957"/>
            <a:ext cx="1879200" cy="609600"/>
          </a:xfrm>
          <a:prstGeom prst="rect">
            <a:avLst/>
          </a:prstGeom>
          <a:noFill/>
          <a:ln>
            <a:noFill/>
          </a:ln>
        </p:spPr>
        <p:txBody>
          <a:bodyPr spcFirstLastPara="1" wrap="square" lIns="121900" tIns="121900" rIns="121900" bIns="121900" anchor="t" anchorCtr="0">
            <a:noAutofit/>
          </a:bodyPr>
          <a:lstStyle/>
          <a:p>
            <a:pPr>
              <a:buClr>
                <a:srgbClr val="FF0000"/>
              </a:buClr>
              <a:buSzPts val="1800"/>
              <a:buFont typeface="Arial"/>
              <a:buNone/>
            </a:pPr>
            <a:r>
              <a:rPr lang="en-US" sz="2400" b="1" kern="0">
                <a:solidFill>
                  <a:srgbClr val="FF0000"/>
                </a:solidFill>
                <a:ea typeface="Arial"/>
                <a:cs typeface="Arial"/>
                <a:sym typeface="Arial"/>
              </a:rPr>
              <a:t>RUNTIME</a:t>
            </a:r>
            <a:endParaRPr sz="1867" kern="0">
              <a:solidFill>
                <a:srgbClr val="000000"/>
              </a:solidFill>
              <a:ea typeface="Arial"/>
              <a:cs typeface="Arial"/>
              <a:sym typeface="Arial"/>
            </a:endParaRPr>
          </a:p>
        </p:txBody>
      </p:sp>
      <p:sp>
        <p:nvSpPr>
          <p:cNvPr id="2253" name="Google Shape;2253;p148"/>
          <p:cNvSpPr/>
          <p:nvPr/>
        </p:nvSpPr>
        <p:spPr>
          <a:xfrm>
            <a:off x="6126000" y="2600565"/>
            <a:ext cx="5253200" cy="1422400"/>
          </a:xfrm>
          <a:prstGeom prst="rect">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pic>
        <p:nvPicPr>
          <p:cNvPr id="38" name="Google Shape;2155;p147"/>
          <p:cNvPicPr preferRelativeResize="0"/>
          <p:nvPr/>
        </p:nvPicPr>
        <p:blipFill rotWithShape="1">
          <a:blip r:embed="rId3">
            <a:alphaModFix/>
          </a:blip>
          <a:srcRect/>
          <a:stretch/>
        </p:blipFill>
        <p:spPr>
          <a:xfrm>
            <a:off x="8654363" y="5304467"/>
            <a:ext cx="1358637" cy="1324241"/>
          </a:xfrm>
          <a:prstGeom prst="rect">
            <a:avLst/>
          </a:prstGeom>
          <a:noFill/>
          <a:ln>
            <a:noFill/>
          </a:ln>
        </p:spPr>
      </p:pic>
    </p:spTree>
    <p:extLst>
      <p:ext uri="{BB962C8B-B14F-4D97-AF65-F5344CB8AC3E}">
        <p14:creationId xmlns:p14="http://schemas.microsoft.com/office/powerpoint/2010/main" val="177140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8"/>
                                        </p:tgtEl>
                                        <p:attrNameLst>
                                          <p:attrName>style.visibility</p:attrName>
                                        </p:attrNameLst>
                                      </p:cBhvr>
                                      <p:to>
                                        <p:strVal val="visible"/>
                                      </p:to>
                                    </p:set>
                                    <p:animEffect transition="in" filter="fade">
                                      <p:cBhvr>
                                        <p:cTn id="7" dur="1000"/>
                                        <p:tgtEl>
                                          <p:spTgt spid="2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4"/>
                                        </p:tgtEl>
                                        <p:attrNameLst>
                                          <p:attrName>style.visibility</p:attrName>
                                        </p:attrNameLst>
                                      </p:cBhvr>
                                      <p:to>
                                        <p:strVal val="visible"/>
                                      </p:to>
                                    </p:set>
                                    <p:animEffect transition="in" filter="fade">
                                      <p:cBhvr>
                                        <p:cTn id="12" dur="1000"/>
                                        <p:tgtEl>
                                          <p:spTgt spid="2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5"/>
                                        </p:tgtEl>
                                        <p:attrNameLst>
                                          <p:attrName>style.visibility</p:attrName>
                                        </p:attrNameLst>
                                      </p:cBhvr>
                                      <p:to>
                                        <p:strVal val="visible"/>
                                      </p:to>
                                    </p:set>
                                    <p:animEffect transition="in" filter="fade">
                                      <p:cBhvr>
                                        <p:cTn id="17" dur="1000"/>
                                        <p:tgtEl>
                                          <p:spTgt spid="2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8"/>
                                        </p:tgtEl>
                                        <p:attrNameLst>
                                          <p:attrName>style.visibility</p:attrName>
                                        </p:attrNameLst>
                                      </p:cBhvr>
                                      <p:to>
                                        <p:strVal val="visible"/>
                                      </p:to>
                                    </p:set>
                                    <p:animEffect transition="in" filter="fade">
                                      <p:cBhvr>
                                        <p:cTn id="22" dur="1000"/>
                                        <p:tgtEl>
                                          <p:spTgt spid="2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6"/>
                                        </p:tgtEl>
                                        <p:attrNameLst>
                                          <p:attrName>style.visibility</p:attrName>
                                        </p:attrNameLst>
                                      </p:cBhvr>
                                      <p:to>
                                        <p:strVal val="visible"/>
                                      </p:to>
                                    </p:set>
                                    <p:animEffect transition="in" filter="fade">
                                      <p:cBhvr>
                                        <p:cTn id="27" dur="1000"/>
                                        <p:tgtEl>
                                          <p:spTgt spid="2246"/>
                                        </p:tgtEl>
                                      </p:cBhvr>
                                    </p:animEffect>
                                  </p:childTnLst>
                                </p:cTn>
                              </p:par>
                              <p:par>
                                <p:cTn id="28" presetID="10" presetClass="entr" presetSubtype="0" fill="hold" nodeType="withEffect">
                                  <p:stCondLst>
                                    <p:cond delay="0"/>
                                  </p:stCondLst>
                                  <p:childTnLst>
                                    <p:set>
                                      <p:cBhvr>
                                        <p:cTn id="29" dur="1" fill="hold">
                                          <p:stCondLst>
                                            <p:cond delay="0"/>
                                          </p:stCondLst>
                                        </p:cTn>
                                        <p:tgtEl>
                                          <p:spTgt spid="2243"/>
                                        </p:tgtEl>
                                        <p:attrNameLst>
                                          <p:attrName>style.visibility</p:attrName>
                                        </p:attrNameLst>
                                      </p:cBhvr>
                                      <p:to>
                                        <p:strVal val="visible"/>
                                      </p:to>
                                    </p:set>
                                    <p:animEffect transition="in" filter="fade">
                                      <p:cBhvr>
                                        <p:cTn id="30" dur="1000"/>
                                        <p:tgtEl>
                                          <p:spTgt spid="2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53"/>
                                        </p:tgtEl>
                                        <p:attrNameLst>
                                          <p:attrName>style.visibility</p:attrName>
                                        </p:attrNameLst>
                                      </p:cBhvr>
                                      <p:to>
                                        <p:strVal val="visible"/>
                                      </p:to>
                                    </p:set>
                                    <p:animEffect transition="in" filter="fade">
                                      <p:cBhvr>
                                        <p:cTn id="35" dur="1000"/>
                                        <p:tgtEl>
                                          <p:spTgt spid="2253"/>
                                        </p:tgtEl>
                                      </p:cBhvr>
                                    </p:animEffect>
                                  </p:childTnLst>
                                </p:cTn>
                              </p:par>
                              <p:par>
                                <p:cTn id="36" presetID="10" presetClass="entr" presetSubtype="0" fill="hold" nodeType="withEffect">
                                  <p:stCondLst>
                                    <p:cond delay="0"/>
                                  </p:stCondLst>
                                  <p:childTnLst>
                                    <p:set>
                                      <p:cBhvr>
                                        <p:cTn id="37" dur="1" fill="hold">
                                          <p:stCondLst>
                                            <p:cond delay="0"/>
                                          </p:stCondLst>
                                        </p:cTn>
                                        <p:tgtEl>
                                          <p:spTgt spid="2244"/>
                                        </p:tgtEl>
                                        <p:attrNameLst>
                                          <p:attrName>style.visibility</p:attrName>
                                        </p:attrNameLst>
                                      </p:cBhvr>
                                      <p:to>
                                        <p:strVal val="visible"/>
                                      </p:to>
                                    </p:set>
                                    <p:animEffect transition="in" filter="fade">
                                      <p:cBhvr>
                                        <p:cTn id="38" dur="1000"/>
                                        <p:tgtEl>
                                          <p:spTgt spid="2244"/>
                                        </p:tgtEl>
                                      </p:cBhvr>
                                    </p:animEffect>
                                  </p:childTnLst>
                                </p:cTn>
                              </p:par>
                              <p:par>
                                <p:cTn id="39" presetID="10" presetClass="entr" presetSubtype="0" fill="hold" nodeType="withEffect">
                                  <p:stCondLst>
                                    <p:cond delay="0"/>
                                  </p:stCondLst>
                                  <p:childTnLst>
                                    <p:set>
                                      <p:cBhvr>
                                        <p:cTn id="40" dur="1" fill="hold">
                                          <p:stCondLst>
                                            <p:cond delay="0"/>
                                          </p:stCondLst>
                                        </p:cTn>
                                        <p:tgtEl>
                                          <p:spTgt spid="2245"/>
                                        </p:tgtEl>
                                        <p:attrNameLst>
                                          <p:attrName>style.visibility</p:attrName>
                                        </p:attrNameLst>
                                      </p:cBhvr>
                                      <p:to>
                                        <p:strVal val="visible"/>
                                      </p:to>
                                    </p:set>
                                    <p:animEffect transition="in" filter="fade">
                                      <p:cBhvr>
                                        <p:cTn id="41" dur="1000"/>
                                        <p:tgtEl>
                                          <p:spTgt spid="2245"/>
                                        </p:tgtEl>
                                      </p:cBhvr>
                                    </p:animEffect>
                                  </p:childTnLst>
                                </p:cTn>
                              </p:par>
                              <p:par>
                                <p:cTn id="42" presetID="10" presetClass="entr" presetSubtype="0" fill="hold" nodeType="withEffect">
                                  <p:stCondLst>
                                    <p:cond delay="0"/>
                                  </p:stCondLst>
                                  <p:childTnLst>
                                    <p:set>
                                      <p:cBhvr>
                                        <p:cTn id="43" dur="1" fill="hold">
                                          <p:stCondLst>
                                            <p:cond delay="0"/>
                                          </p:stCondLst>
                                        </p:cTn>
                                        <p:tgtEl>
                                          <p:spTgt spid="2247"/>
                                        </p:tgtEl>
                                        <p:attrNameLst>
                                          <p:attrName>style.visibility</p:attrName>
                                        </p:attrNameLst>
                                      </p:cBhvr>
                                      <p:to>
                                        <p:strVal val="visible"/>
                                      </p:to>
                                    </p:set>
                                    <p:animEffect transition="in" filter="fade">
                                      <p:cBhvr>
                                        <p:cTn id="44" dur="1000"/>
                                        <p:tgtEl>
                                          <p:spTgt spid="2247"/>
                                        </p:tgtEl>
                                      </p:cBhvr>
                                    </p:animEffect>
                                  </p:childTnLst>
                                </p:cTn>
                              </p:par>
                              <p:par>
                                <p:cTn id="45" presetID="10" presetClass="entr" presetSubtype="0" fill="hold" nodeType="withEffect">
                                  <p:stCondLst>
                                    <p:cond delay="0"/>
                                  </p:stCondLst>
                                  <p:childTnLst>
                                    <p:set>
                                      <p:cBhvr>
                                        <p:cTn id="46" dur="1" fill="hold">
                                          <p:stCondLst>
                                            <p:cond delay="0"/>
                                          </p:stCondLst>
                                        </p:cTn>
                                        <p:tgtEl>
                                          <p:spTgt spid="2248"/>
                                        </p:tgtEl>
                                        <p:attrNameLst>
                                          <p:attrName>style.visibility</p:attrName>
                                        </p:attrNameLst>
                                      </p:cBhvr>
                                      <p:to>
                                        <p:strVal val="visible"/>
                                      </p:to>
                                    </p:set>
                                    <p:animEffect transition="in" filter="fade">
                                      <p:cBhvr>
                                        <p:cTn id="47" dur="1000"/>
                                        <p:tgtEl>
                                          <p:spTgt spid="2248"/>
                                        </p:tgtEl>
                                      </p:cBhvr>
                                    </p:animEffect>
                                  </p:childTnLst>
                                </p:cTn>
                              </p:par>
                              <p:par>
                                <p:cTn id="48" presetID="10" presetClass="entr" presetSubtype="0" fill="hold" nodeType="withEffect">
                                  <p:stCondLst>
                                    <p:cond delay="0"/>
                                  </p:stCondLst>
                                  <p:childTnLst>
                                    <p:set>
                                      <p:cBhvr>
                                        <p:cTn id="49" dur="1" fill="hold">
                                          <p:stCondLst>
                                            <p:cond delay="0"/>
                                          </p:stCondLst>
                                        </p:cTn>
                                        <p:tgtEl>
                                          <p:spTgt spid="2249"/>
                                        </p:tgtEl>
                                        <p:attrNameLst>
                                          <p:attrName>style.visibility</p:attrName>
                                        </p:attrNameLst>
                                      </p:cBhvr>
                                      <p:to>
                                        <p:strVal val="visible"/>
                                      </p:to>
                                    </p:set>
                                    <p:animEffect transition="in" filter="fade">
                                      <p:cBhvr>
                                        <p:cTn id="50" dur="1000"/>
                                        <p:tgtEl>
                                          <p:spTgt spid="2249"/>
                                        </p:tgtEl>
                                      </p:cBhvr>
                                    </p:animEffect>
                                  </p:childTnLst>
                                </p:cTn>
                              </p:par>
                              <p:par>
                                <p:cTn id="51" presetID="10" presetClass="entr" presetSubtype="0" fill="hold" nodeType="withEffect">
                                  <p:stCondLst>
                                    <p:cond delay="0"/>
                                  </p:stCondLst>
                                  <p:childTnLst>
                                    <p:set>
                                      <p:cBhvr>
                                        <p:cTn id="52" dur="1" fill="hold">
                                          <p:stCondLst>
                                            <p:cond delay="0"/>
                                          </p:stCondLst>
                                        </p:cTn>
                                        <p:tgtEl>
                                          <p:spTgt spid="2250"/>
                                        </p:tgtEl>
                                        <p:attrNameLst>
                                          <p:attrName>style.visibility</p:attrName>
                                        </p:attrNameLst>
                                      </p:cBhvr>
                                      <p:to>
                                        <p:strVal val="visible"/>
                                      </p:to>
                                    </p:set>
                                    <p:animEffect transition="in" filter="fade">
                                      <p:cBhvr>
                                        <p:cTn id="53" dur="1000"/>
                                        <p:tgtEl>
                                          <p:spTgt spid="2250"/>
                                        </p:tgtEl>
                                      </p:cBhvr>
                                    </p:animEffect>
                                  </p:childTnLst>
                                </p:cTn>
                              </p:par>
                              <p:par>
                                <p:cTn id="54" presetID="10" presetClass="entr" presetSubtype="0" fill="hold" nodeType="withEffect">
                                  <p:stCondLst>
                                    <p:cond delay="0"/>
                                  </p:stCondLst>
                                  <p:childTnLst>
                                    <p:set>
                                      <p:cBhvr>
                                        <p:cTn id="55" dur="1" fill="hold">
                                          <p:stCondLst>
                                            <p:cond delay="0"/>
                                          </p:stCondLst>
                                        </p:cTn>
                                        <p:tgtEl>
                                          <p:spTgt spid="2251"/>
                                        </p:tgtEl>
                                        <p:attrNameLst>
                                          <p:attrName>style.visibility</p:attrName>
                                        </p:attrNameLst>
                                      </p:cBhvr>
                                      <p:to>
                                        <p:strVal val="visible"/>
                                      </p:to>
                                    </p:set>
                                    <p:animEffect transition="in" filter="fade">
                                      <p:cBhvr>
                                        <p:cTn id="56" dur="1000"/>
                                        <p:tgtEl>
                                          <p:spTgt spid="2251"/>
                                        </p:tgtEl>
                                      </p:cBhvr>
                                    </p:animEffect>
                                  </p:childTnLst>
                                </p:cTn>
                              </p:par>
                              <p:par>
                                <p:cTn id="57" presetID="10" presetClass="entr" presetSubtype="0" fill="hold" nodeType="withEffect">
                                  <p:stCondLst>
                                    <p:cond delay="0"/>
                                  </p:stCondLst>
                                  <p:childTnLst>
                                    <p:set>
                                      <p:cBhvr>
                                        <p:cTn id="58" dur="1" fill="hold">
                                          <p:stCondLst>
                                            <p:cond delay="0"/>
                                          </p:stCondLst>
                                        </p:cTn>
                                        <p:tgtEl>
                                          <p:spTgt spid="2252"/>
                                        </p:tgtEl>
                                        <p:attrNameLst>
                                          <p:attrName>style.visibility</p:attrName>
                                        </p:attrNameLst>
                                      </p:cBhvr>
                                      <p:to>
                                        <p:strVal val="visible"/>
                                      </p:to>
                                    </p:set>
                                    <p:animEffect transition="in" filter="fade">
                                      <p:cBhvr>
                                        <p:cTn id="59" dur="1000"/>
                                        <p:tgtEl>
                                          <p:spTgt spid="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51"/>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pPr>
              <a:buSzPts val="675"/>
            </a:pPr>
            <a:r>
              <a:rPr lang="en-US"/>
              <a:t>V1Model Architecture</a:t>
            </a:r>
            <a:endParaRPr/>
          </a:p>
        </p:txBody>
      </p:sp>
      <p:sp>
        <p:nvSpPr>
          <p:cNvPr id="2272" name="Google Shape;2272;p151"/>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58</a:t>
            </a:fld>
            <a:endParaRPr/>
          </a:p>
        </p:txBody>
      </p:sp>
      <p:sp>
        <p:nvSpPr>
          <p:cNvPr id="2273" name="Google Shape;2273;p151"/>
          <p:cNvSpPr txBox="1"/>
          <p:nvPr/>
        </p:nvSpPr>
        <p:spPr>
          <a:xfrm>
            <a:off x="203200" y="990600"/>
            <a:ext cx="11582400" cy="1176800"/>
          </a:xfrm>
          <a:prstGeom prst="rect">
            <a:avLst/>
          </a:prstGeom>
          <a:noFill/>
          <a:ln>
            <a:noFill/>
          </a:ln>
        </p:spPr>
        <p:txBody>
          <a:bodyPr spcFirstLastPara="1" wrap="square" lIns="121900" tIns="60933" rIns="121900" bIns="60933" anchor="t" anchorCtr="0">
            <a:noAutofit/>
          </a:bodyPr>
          <a:lstStyle/>
          <a:p>
            <a:pPr marL="380990" indent="-380990">
              <a:buClr>
                <a:srgbClr val="000000"/>
              </a:buClr>
              <a:buSzPts val="2400"/>
              <a:buFont typeface="Arial"/>
              <a:buChar char="•"/>
            </a:pPr>
            <a:r>
              <a:rPr lang="en-US" sz="3200" b="1" kern="0" dirty="0">
                <a:solidFill>
                  <a:srgbClr val="000000"/>
                </a:solidFill>
                <a:ea typeface="Arial"/>
                <a:cs typeface="Arial"/>
                <a:sym typeface="Arial"/>
              </a:rPr>
              <a:t>Implemented on top of Bmv2’s </a:t>
            </a:r>
            <a:r>
              <a:rPr lang="en-US" sz="3200" kern="0" dirty="0" err="1">
                <a:solidFill>
                  <a:srgbClr val="000000"/>
                </a:solidFill>
                <a:latin typeface="Consolas"/>
                <a:ea typeface="Consolas"/>
                <a:cs typeface="Consolas"/>
                <a:sym typeface="Consolas"/>
              </a:rPr>
              <a:t>simple_switch</a:t>
            </a:r>
            <a:r>
              <a:rPr lang="en-US" sz="3200" b="1" kern="0" dirty="0">
                <a:solidFill>
                  <a:srgbClr val="000000"/>
                </a:solidFill>
                <a:ea typeface="Arial"/>
                <a:cs typeface="Arial"/>
                <a:sym typeface="Arial"/>
              </a:rPr>
              <a:t> target</a:t>
            </a:r>
          </a:p>
          <a:p>
            <a:pPr marL="380990" indent="-380990">
              <a:buClr>
                <a:srgbClr val="000000"/>
              </a:buClr>
              <a:buSzPts val="2400"/>
              <a:buFont typeface="Arial"/>
              <a:buChar char="•"/>
            </a:pPr>
            <a:r>
              <a:rPr lang="en-US" sz="3200" b="1" kern="0" dirty="0">
                <a:solidFill>
                  <a:srgbClr val="000000"/>
                </a:solidFill>
                <a:ea typeface="Arial"/>
                <a:cs typeface="Arial"/>
                <a:sym typeface="Arial"/>
              </a:rPr>
              <a:t>Bmv2 is a software switch that can run on your laptop</a:t>
            </a:r>
            <a:endParaRPr sz="1867" kern="0" dirty="0">
              <a:solidFill>
                <a:srgbClr val="000000"/>
              </a:solidFill>
              <a:ea typeface="Arial"/>
              <a:cs typeface="Arial"/>
              <a:sym typeface="Arial"/>
            </a:endParaRPr>
          </a:p>
        </p:txBody>
      </p:sp>
      <p:sp>
        <p:nvSpPr>
          <p:cNvPr id="2274" name="Google Shape;2274;p151"/>
          <p:cNvSpPr/>
          <p:nvPr/>
        </p:nvSpPr>
        <p:spPr>
          <a:xfrm>
            <a:off x="5041959" y="3327400"/>
            <a:ext cx="2110400" cy="2177600"/>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450"/>
              <a:buFont typeface="Arial"/>
              <a:buNone/>
            </a:pPr>
            <a:r>
              <a:rPr lang="en-US" sz="2400" b="1" kern="0">
                <a:solidFill>
                  <a:srgbClr val="FFFFFF"/>
                </a:solidFill>
                <a:ea typeface="Arial"/>
                <a:cs typeface="Arial"/>
                <a:sym typeface="Arial"/>
              </a:rPr>
              <a:t>Traffic</a:t>
            </a:r>
            <a:endParaRPr sz="1867" kern="0">
              <a:solidFill>
                <a:srgbClr val="000000"/>
              </a:solidFill>
              <a:ea typeface="Arial"/>
              <a:cs typeface="Arial"/>
              <a:sym typeface="Arial"/>
            </a:endParaRPr>
          </a:p>
          <a:p>
            <a:pPr algn="ctr">
              <a:buClr>
                <a:srgbClr val="FFFFFF"/>
              </a:buClr>
              <a:buSzPts val="450"/>
              <a:buFont typeface="Arial"/>
              <a:buNone/>
            </a:pPr>
            <a:r>
              <a:rPr lang="en-US" sz="2400" b="1" kern="0">
                <a:solidFill>
                  <a:srgbClr val="FFFFFF"/>
                </a:solidFill>
                <a:ea typeface="Arial"/>
                <a:cs typeface="Arial"/>
                <a:sym typeface="Arial"/>
              </a:rPr>
              <a:t>Manager</a:t>
            </a:r>
            <a:endParaRPr sz="1867" kern="0">
              <a:solidFill>
                <a:srgbClr val="000000"/>
              </a:solidFill>
              <a:ea typeface="Arial"/>
              <a:cs typeface="Arial"/>
              <a:sym typeface="Arial"/>
            </a:endParaRPr>
          </a:p>
        </p:txBody>
      </p:sp>
      <p:grpSp>
        <p:nvGrpSpPr>
          <p:cNvPr id="2275" name="Google Shape;2275;p151"/>
          <p:cNvGrpSpPr/>
          <p:nvPr/>
        </p:nvGrpSpPr>
        <p:grpSpPr>
          <a:xfrm>
            <a:off x="3350624" y="3336009"/>
            <a:ext cx="1499307" cy="2169089"/>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6" name="Google Shape;2286;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7" name="Google Shape;2287;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8" name="Google Shape;2288;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9" name="Google Shape;2289;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0" name="Google Shape;2290;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1" name="Google Shape;2291;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292" name="Google Shape;2292;p151"/>
          <p:cNvGrpSpPr/>
          <p:nvPr/>
        </p:nvGrpSpPr>
        <p:grpSpPr>
          <a:xfrm>
            <a:off x="7404048" y="3380970"/>
            <a:ext cx="1499307" cy="2169089"/>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3" name="Google Shape;2303;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4" name="Google Shape;2304;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5" name="Google Shape;2305;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6" name="Google Shape;2306;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7" name="Google Shape;2307;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8" name="Google Shape;2308;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09" name="Google Shape;2309;p151"/>
          <p:cNvGrpSpPr/>
          <p:nvPr/>
        </p:nvGrpSpPr>
        <p:grpSpPr>
          <a:xfrm>
            <a:off x="9210135" y="3380360"/>
            <a:ext cx="1499307" cy="2169089"/>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0" name="Google Shape;2320;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1" name="Google Shape;2321;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2" name="Google Shape;2322;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3" name="Google Shape;2323;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4" name="Google Shape;2324;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5" name="Google Shape;2325;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26" name="Google Shape;2326;p151"/>
          <p:cNvGrpSpPr/>
          <p:nvPr/>
        </p:nvGrpSpPr>
        <p:grpSpPr>
          <a:xfrm>
            <a:off x="11005001" y="3347819"/>
            <a:ext cx="935172" cy="21844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grpSp>
        <p:nvGrpSpPr>
          <p:cNvPr id="2346" name="Google Shape;2346;p151"/>
          <p:cNvGrpSpPr/>
          <p:nvPr/>
        </p:nvGrpSpPr>
        <p:grpSpPr>
          <a:xfrm>
            <a:off x="1592155" y="3363126"/>
            <a:ext cx="1499307" cy="2169089"/>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7" name="Google Shape;2357;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8" name="Google Shape;2358;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9" name="Google Shape;2359;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0" name="Google Shape;2360;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1" name="Google Shape;2361;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2" name="Google Shape;2362;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sp>
        <p:nvSpPr>
          <p:cNvPr id="2363" name="Google Shape;2363;p151"/>
          <p:cNvSpPr/>
          <p:nvPr/>
        </p:nvSpPr>
        <p:spPr>
          <a:xfrm rot="-5400000">
            <a:off x="726933" y="2619233"/>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64" name="Google Shape;2364;p151"/>
          <p:cNvSpPr txBox="1"/>
          <p:nvPr/>
        </p:nvSpPr>
        <p:spPr>
          <a:xfrm>
            <a:off x="10810196" y="2246933"/>
            <a:ext cx="13248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Deparser</a:t>
            </a:r>
            <a:endParaRPr sz="1867" b="1" kern="0">
              <a:solidFill>
                <a:srgbClr val="000000"/>
              </a:solidFill>
              <a:ea typeface="Arial"/>
              <a:cs typeface="Arial"/>
              <a:sym typeface="Arial"/>
            </a:endParaRPr>
          </a:p>
        </p:txBody>
      </p:sp>
      <p:sp>
        <p:nvSpPr>
          <p:cNvPr id="2365" name="Google Shape;2365;p151"/>
          <p:cNvSpPr txBox="1"/>
          <p:nvPr/>
        </p:nvSpPr>
        <p:spPr>
          <a:xfrm>
            <a:off x="1780300"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Verification / Ingress Match-Action</a:t>
            </a:r>
            <a:endParaRPr sz="1867" b="1" kern="0">
              <a:solidFill>
                <a:srgbClr val="000000"/>
              </a:solidFill>
              <a:ea typeface="Arial"/>
              <a:cs typeface="Arial"/>
              <a:sym typeface="Arial"/>
            </a:endParaRPr>
          </a:p>
        </p:txBody>
      </p:sp>
      <p:grpSp>
        <p:nvGrpSpPr>
          <p:cNvPr id="2366" name="Google Shape;2366;p151"/>
          <p:cNvGrpSpPr/>
          <p:nvPr/>
        </p:nvGrpSpPr>
        <p:grpSpPr>
          <a:xfrm>
            <a:off x="411736" y="3330275"/>
            <a:ext cx="963600" cy="21556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2368" name="Google Shape;2368;p151"/>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69" name="Google Shape;2369;p151"/>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0" name="Google Shape;2370;p151"/>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1" name="Google Shape;2371;p151"/>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2" name="Google Shape;2372;p151"/>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2373" name="Google Shape;2373;p151"/>
            <p:cNvCxnSpPr>
              <a:stCxn id="2368" idx="0"/>
              <a:endCxn id="2370" idx="0"/>
            </p:cNvCxnSpPr>
            <p:nvPr/>
          </p:nvCxnSpPr>
          <p:spPr>
            <a:xfrm rot="-5400000" flipH="1">
              <a:off x="859367" y="3010356"/>
              <a:ext cx="283800" cy="305700"/>
            </a:xfrm>
            <a:prstGeom prst="curvedConnector5">
              <a:avLst>
                <a:gd name="adj1" fmla="val -32657"/>
                <a:gd name="adj2" fmla="val 115285"/>
                <a:gd name="adj3" fmla="val 91502"/>
              </a:avLst>
            </a:prstGeom>
            <a:noFill/>
            <a:ln w="12700" cap="flat" cmpd="sng">
              <a:solidFill>
                <a:srgbClr val="FF0000"/>
              </a:solidFill>
              <a:prstDash val="solid"/>
              <a:round/>
              <a:headEnd type="none" w="sm" len="sm"/>
              <a:tailEnd type="triangle" w="lg" len="lg"/>
            </a:ln>
          </p:spPr>
        </p:cxnSp>
        <p:cxnSp>
          <p:nvCxnSpPr>
            <p:cNvPr id="2374" name="Google Shape;2374;p151"/>
            <p:cNvCxnSpPr>
              <a:stCxn id="2368" idx="4"/>
              <a:endCxn id="2369"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375" name="Google Shape;2375;p151"/>
            <p:cNvCxnSpPr>
              <a:stCxn id="2370" idx="4"/>
              <a:endCxn id="2370" idx="6"/>
            </p:cNvCxnSpPr>
            <p:nvPr/>
          </p:nvCxnSpPr>
          <p:spPr>
            <a:xfrm rot="-5400000">
              <a:off x="1152606" y="3424719"/>
              <a:ext cx="117600" cy="114300"/>
            </a:xfrm>
            <a:prstGeom prst="curvedConnector4">
              <a:avLst>
                <a:gd name="adj1" fmla="val -201972"/>
                <a:gd name="adj2" fmla="val 183984"/>
              </a:avLst>
            </a:prstGeom>
            <a:noFill/>
            <a:ln w="12700" cap="flat" cmpd="sng">
              <a:solidFill>
                <a:srgbClr val="FF0000"/>
              </a:solidFill>
              <a:prstDash val="solid"/>
              <a:round/>
              <a:headEnd type="none" w="sm" len="sm"/>
              <a:tailEnd type="triangle" w="lg" len="lg"/>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377" name="Google Shape;2377;p151"/>
            <p:cNvCxnSpPr>
              <a:stCxn id="2369" idx="6"/>
              <a:endCxn id="237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378" name="Google Shape;2378;p151"/>
            <p:cNvCxnSpPr>
              <a:stCxn id="2372" idx="4"/>
              <a:endCxn id="2371" idx="4"/>
            </p:cNvCxnSpPr>
            <p:nvPr/>
          </p:nvCxnSpPr>
          <p:spPr>
            <a:xfrm rot="5400000" flipH="1">
              <a:off x="905844" y="4064540"/>
              <a:ext cx="220500" cy="328500"/>
            </a:xfrm>
            <a:prstGeom prst="curvedConnector3">
              <a:avLst>
                <a:gd name="adj1" fmla="val -42136"/>
              </a:avLst>
            </a:prstGeom>
            <a:noFill/>
            <a:ln w="12700" cap="flat" cmpd="sng">
              <a:solidFill>
                <a:srgbClr val="FF0000"/>
              </a:solidFill>
              <a:prstDash val="solid"/>
              <a:round/>
              <a:headEnd type="none" w="sm" len="sm"/>
              <a:tailEnd type="triangle" w="lg" len="lg"/>
            </a:ln>
          </p:spPr>
        </p:cxnSp>
      </p:grpSp>
      <p:sp>
        <p:nvSpPr>
          <p:cNvPr id="2379" name="Google Shape;2379;p151"/>
          <p:cNvSpPr txBox="1"/>
          <p:nvPr/>
        </p:nvSpPr>
        <p:spPr>
          <a:xfrm>
            <a:off x="338535" y="2246933"/>
            <a:ext cx="1081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Parser</a:t>
            </a:r>
            <a:endParaRPr sz="1867" b="1" kern="0">
              <a:solidFill>
                <a:srgbClr val="000000"/>
              </a:solidFill>
              <a:ea typeface="Arial"/>
              <a:cs typeface="Arial"/>
              <a:sym typeface="Arial"/>
            </a:endParaRPr>
          </a:p>
        </p:txBody>
      </p:sp>
      <p:sp>
        <p:nvSpPr>
          <p:cNvPr id="2380" name="Google Shape;2380;p151"/>
          <p:cNvSpPr txBox="1"/>
          <p:nvPr/>
        </p:nvSpPr>
        <p:spPr>
          <a:xfrm>
            <a:off x="7539167"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Update / Egress Match-Action</a:t>
            </a:r>
            <a:endParaRPr sz="1867" b="1" kern="0">
              <a:solidFill>
                <a:srgbClr val="000000"/>
              </a:solidFill>
              <a:ea typeface="Arial"/>
              <a:cs typeface="Arial"/>
              <a:sym typeface="Arial"/>
            </a:endParaRPr>
          </a:p>
        </p:txBody>
      </p:sp>
      <p:sp>
        <p:nvSpPr>
          <p:cNvPr id="2381" name="Google Shape;2381;p151"/>
          <p:cNvSpPr/>
          <p:nvPr/>
        </p:nvSpPr>
        <p:spPr>
          <a:xfrm rot="-5400000">
            <a:off x="3075300" y="1449067"/>
            <a:ext cx="304800" cy="3204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2" name="Google Shape;2382;p151"/>
          <p:cNvSpPr/>
          <p:nvPr/>
        </p:nvSpPr>
        <p:spPr>
          <a:xfrm rot="-5400000">
            <a:off x="8899100" y="1434567"/>
            <a:ext cx="304800" cy="32296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3" name="Google Shape;2383;p151"/>
          <p:cNvSpPr/>
          <p:nvPr/>
        </p:nvSpPr>
        <p:spPr>
          <a:xfrm rot="-5400000">
            <a:off x="11320184" y="2581767"/>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9072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53"/>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Program Template (V1Model)</a:t>
            </a:r>
            <a:endParaRPr/>
          </a:p>
        </p:txBody>
      </p:sp>
      <p:sp>
        <p:nvSpPr>
          <p:cNvPr id="2398" name="Google Shape;2398;p15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59</a:t>
            </a:fld>
            <a:endParaRPr/>
          </a:p>
        </p:txBody>
      </p:sp>
      <p:sp>
        <p:nvSpPr>
          <p:cNvPr id="2399" name="Google Shape;2399;p153"/>
          <p:cNvSpPr txBox="1"/>
          <p:nvPr/>
        </p:nvSpPr>
        <p:spPr>
          <a:xfrm>
            <a:off x="203200" y="990600"/>
            <a:ext cx="5553021"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744B8"/>
              </a:buClr>
              <a:buSzPts val="250"/>
              <a:buFont typeface="Consolas"/>
              <a:buNone/>
            </a:pPr>
            <a:r>
              <a:rPr lang="en-US" sz="1333" kern="0">
                <a:solidFill>
                  <a:srgbClr val="0744B8"/>
                </a:solidFill>
                <a:latin typeface="Consolas"/>
                <a:ea typeface="Consolas"/>
                <a:cs typeface="Consolas"/>
                <a:sym typeface="Consolas"/>
              </a:rPr>
              <a:t>#include </a:t>
            </a:r>
            <a:r>
              <a:rPr lang="en-US" sz="1333" kern="0">
                <a:solidFill>
                  <a:srgbClr val="000000"/>
                </a:solidFill>
                <a:latin typeface="Consolas"/>
                <a:ea typeface="Consolas"/>
                <a:cs typeface="Consolas"/>
                <a:sym typeface="Consolas"/>
              </a:rPr>
              <a:t>&lt;</a:t>
            </a:r>
            <a:r>
              <a:rPr lang="en-US" sz="1333" kern="0">
                <a:solidFill>
                  <a:srgbClr val="00B05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B05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HEADERS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metadata { ...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headers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ethernet_t   ethernet;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ipv4_t       ipv4;</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VERIFICATION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INGRESS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0" name="Google Shape;2400;p153"/>
          <p:cNvSpPr txBox="1"/>
          <p:nvPr/>
        </p:nvSpPr>
        <p:spPr>
          <a:xfrm>
            <a:off x="6017719" y="990600"/>
            <a:ext cx="58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C00000"/>
              </a:buClr>
              <a:buSzPts val="250"/>
              <a:buFont typeface="Consolas"/>
              <a:buNone/>
            </a:pPr>
            <a:r>
              <a:rPr lang="en-US" sz="1333" kern="0">
                <a:solidFill>
                  <a:srgbClr val="C00000"/>
                </a:solidFill>
                <a:latin typeface="Consolas"/>
                <a:ea typeface="Consolas"/>
                <a:cs typeface="Consolas"/>
                <a:sym typeface="Consolas"/>
              </a:rPr>
              <a:t>/* EGRESS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UPDATE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DEPARSER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 </a:t>
            </a:r>
            <a:r>
              <a:rPr lang="en-US" sz="1333" kern="0">
                <a:solidFill>
                  <a:srgbClr val="000000"/>
                </a:solidFill>
                <a:latin typeface="Consolas"/>
                <a:ea typeface="Consolas"/>
                <a:cs typeface="Consolas"/>
                <a:sym typeface="Consolas"/>
              </a:rPr>
              <a:t>MyDeparser(</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SWITCH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MyVerifyChecksum(),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MyIngress(),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MyEgress(),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MyComputeChecksum(),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1" name="Google Shape;2401;p153"/>
          <p:cNvSpPr/>
          <p:nvPr/>
        </p:nvSpPr>
        <p:spPr>
          <a:xfrm>
            <a:off x="203200" y="1047133"/>
            <a:ext cx="18172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2" name="Google Shape;2402;p153"/>
          <p:cNvSpPr/>
          <p:nvPr/>
        </p:nvSpPr>
        <p:spPr>
          <a:xfrm>
            <a:off x="203200" y="1250333"/>
            <a:ext cx="20384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3" name="Google Shape;2403;p153"/>
          <p:cNvSpPr/>
          <p:nvPr/>
        </p:nvSpPr>
        <p:spPr>
          <a:xfrm>
            <a:off x="203200" y="1453533"/>
            <a:ext cx="23632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4" name="Google Shape;2404;p153"/>
          <p:cNvSpPr/>
          <p:nvPr/>
        </p:nvSpPr>
        <p:spPr>
          <a:xfrm>
            <a:off x="203200" y="2684333"/>
            <a:ext cx="4829544" cy="1415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5" name="Google Shape;2405;p153"/>
          <p:cNvSpPr/>
          <p:nvPr/>
        </p:nvSpPr>
        <p:spPr>
          <a:xfrm>
            <a:off x="203200" y="4099933"/>
            <a:ext cx="44424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6" name="Google Shape;2406;p153"/>
          <p:cNvSpPr/>
          <p:nvPr/>
        </p:nvSpPr>
        <p:spPr>
          <a:xfrm>
            <a:off x="203200" y="5117533"/>
            <a:ext cx="5209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7" name="Google Shape;2407;p153"/>
          <p:cNvSpPr/>
          <p:nvPr/>
        </p:nvSpPr>
        <p:spPr>
          <a:xfrm>
            <a:off x="6017733" y="1047133"/>
            <a:ext cx="5115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8" name="Google Shape;2408;p153"/>
          <p:cNvSpPr/>
          <p:nvPr/>
        </p:nvSpPr>
        <p:spPr>
          <a:xfrm>
            <a:off x="6017733" y="2277933"/>
            <a:ext cx="45552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9" name="Google Shape;2409;p153"/>
          <p:cNvSpPr/>
          <p:nvPr/>
        </p:nvSpPr>
        <p:spPr>
          <a:xfrm>
            <a:off x="6017733" y="3295533"/>
            <a:ext cx="39356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10" name="Google Shape;2410;p153"/>
          <p:cNvSpPr/>
          <p:nvPr/>
        </p:nvSpPr>
        <p:spPr>
          <a:xfrm>
            <a:off x="6017733" y="4313133"/>
            <a:ext cx="2166000" cy="188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36226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1"/>
                                        </p:tgtEl>
                                        <p:attrNameLst>
                                          <p:attrName>style.visibility</p:attrName>
                                        </p:attrNameLst>
                                      </p:cBhvr>
                                      <p:to>
                                        <p:strVal val="visible"/>
                                      </p:to>
                                    </p:set>
                                    <p:animEffect transition="in" filter="fade">
                                      <p:cBhvr>
                                        <p:cTn id="7" dur="1000"/>
                                        <p:tgtEl>
                                          <p:spTgt spid="24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240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402"/>
                                        </p:tgtEl>
                                        <p:attrNameLst>
                                          <p:attrName>style.visibility</p:attrName>
                                        </p:attrNameLst>
                                      </p:cBhvr>
                                      <p:to>
                                        <p:strVal val="visible"/>
                                      </p:to>
                                    </p:set>
                                    <p:animEffect transition="in" filter="fade">
                                      <p:cBhvr>
                                        <p:cTn id="14" dur="1000"/>
                                        <p:tgtEl>
                                          <p:spTgt spid="240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40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403"/>
                                        </p:tgtEl>
                                        <p:attrNameLst>
                                          <p:attrName>style.visibility</p:attrName>
                                        </p:attrNameLst>
                                      </p:cBhvr>
                                      <p:to>
                                        <p:strVal val="visible"/>
                                      </p:to>
                                    </p:set>
                                    <p:animEffect transition="in" filter="fade">
                                      <p:cBhvr>
                                        <p:cTn id="21" dur="1000"/>
                                        <p:tgtEl>
                                          <p:spTgt spid="240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240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404"/>
                                        </p:tgtEl>
                                        <p:attrNameLst>
                                          <p:attrName>style.visibility</p:attrName>
                                        </p:attrNameLst>
                                      </p:cBhvr>
                                      <p:to>
                                        <p:strVal val="visible"/>
                                      </p:to>
                                    </p:set>
                                    <p:animEffect transition="in" filter="fade">
                                      <p:cBhvr>
                                        <p:cTn id="28" dur="1000"/>
                                        <p:tgtEl>
                                          <p:spTgt spid="240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40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405"/>
                                        </p:tgtEl>
                                        <p:attrNameLst>
                                          <p:attrName>style.visibility</p:attrName>
                                        </p:attrNameLst>
                                      </p:cBhvr>
                                      <p:to>
                                        <p:strVal val="visible"/>
                                      </p:to>
                                    </p:set>
                                    <p:animEffect transition="in" filter="fade">
                                      <p:cBhvr>
                                        <p:cTn id="35" dur="1000"/>
                                        <p:tgtEl>
                                          <p:spTgt spid="240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240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406"/>
                                        </p:tgtEl>
                                        <p:attrNameLst>
                                          <p:attrName>style.visibility</p:attrName>
                                        </p:attrNameLst>
                                      </p:cBhvr>
                                      <p:to>
                                        <p:strVal val="visible"/>
                                      </p:to>
                                    </p:set>
                                    <p:animEffect transition="in" filter="fade">
                                      <p:cBhvr>
                                        <p:cTn id="42" dur="1000"/>
                                        <p:tgtEl>
                                          <p:spTgt spid="240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40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07"/>
                                        </p:tgtEl>
                                        <p:attrNameLst>
                                          <p:attrName>style.visibility</p:attrName>
                                        </p:attrNameLst>
                                      </p:cBhvr>
                                      <p:to>
                                        <p:strVal val="visible"/>
                                      </p:to>
                                    </p:set>
                                    <p:animEffect transition="in" filter="fade">
                                      <p:cBhvr>
                                        <p:cTn id="49" dur="1000"/>
                                        <p:tgtEl>
                                          <p:spTgt spid="240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2407"/>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408"/>
                                        </p:tgtEl>
                                        <p:attrNameLst>
                                          <p:attrName>style.visibility</p:attrName>
                                        </p:attrNameLst>
                                      </p:cBhvr>
                                      <p:to>
                                        <p:strVal val="visible"/>
                                      </p:to>
                                    </p:set>
                                    <p:animEffect transition="in" filter="fade">
                                      <p:cBhvr>
                                        <p:cTn id="56" dur="1000"/>
                                        <p:tgtEl>
                                          <p:spTgt spid="240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40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409"/>
                                        </p:tgtEl>
                                        <p:attrNameLst>
                                          <p:attrName>style.visibility</p:attrName>
                                        </p:attrNameLst>
                                      </p:cBhvr>
                                      <p:to>
                                        <p:strVal val="visible"/>
                                      </p:to>
                                    </p:set>
                                    <p:animEffect transition="in" filter="fade">
                                      <p:cBhvr>
                                        <p:cTn id="63" dur="1000"/>
                                        <p:tgtEl>
                                          <p:spTgt spid="240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
                                          </p:stCondLst>
                                        </p:cTn>
                                        <p:tgtEl>
                                          <p:spTgt spid="240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410"/>
                                        </p:tgtEl>
                                        <p:attrNameLst>
                                          <p:attrName>style.visibility</p:attrName>
                                        </p:attrNameLst>
                                      </p:cBhvr>
                                      <p:to>
                                        <p:strVal val="visible"/>
                                      </p:to>
                                    </p:set>
                                    <p:animEffect transition="in" filter="fade">
                                      <p:cBhvr>
                                        <p:cTn id="70" dur="1000"/>
                                        <p:tgtEl>
                                          <p:spTgt spid="2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chemeClr val="accent5"/>
                </a:solidFill>
              </a:rPr>
              <a:t>Many functionalities in </a:t>
            </a:r>
            <a:r>
              <a:rPr lang="en-US" b="1">
                <a:solidFill>
                  <a:schemeClr val="accent5"/>
                </a:solidFill>
              </a:rPr>
              <a:t>the data plane</a:t>
            </a: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IP </a:t>
            </a:r>
            <a:r>
              <a:rPr lang="en-US" sz="200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Access Control</a:t>
            </a: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Load Balancing</a:t>
            </a: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Traffic Measurement</a:t>
            </a: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and more </a:t>
            </a:r>
            <a:r>
              <a:rPr lang="is-IS" sz="2000" dirty="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6360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5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60</a:t>
            </a:fld>
            <a:endParaRPr/>
          </a:p>
        </p:txBody>
      </p:sp>
      <p:sp>
        <p:nvSpPr>
          <p:cNvPr id="2417" name="Google Shape;2417;p154"/>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18" name="Google Shape;2418;p154"/>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headers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state</a:t>
            </a:r>
            <a:r>
              <a:rPr lang="en-US" sz="1333" kern="0">
                <a:solidFill>
                  <a:srgbClr val="000000"/>
                </a:solidFill>
                <a:latin typeface="Consolas"/>
                <a:ea typeface="Consolas"/>
                <a:cs typeface="Consolas"/>
                <a:sym typeface="Consolas"/>
              </a:rPr>
              <a:t> start { </a:t>
            </a:r>
            <a:r>
              <a:rPr lang="en-US" sz="1333" kern="0">
                <a:solidFill>
                  <a:srgbClr val="0000FF"/>
                </a:solidFill>
                <a:latin typeface="Consolas"/>
                <a:ea typeface="Consolas"/>
                <a:cs typeface="Consolas"/>
                <a:sym typeface="Consolas"/>
              </a:rPr>
              <a:t>transition</a:t>
            </a:r>
            <a:r>
              <a:rPr lang="en-US" sz="1333" kern="0">
                <a:solidFill>
                  <a:srgbClr val="000000"/>
                </a:solidFill>
                <a:latin typeface="Consolas"/>
                <a:ea typeface="Consolas"/>
                <a:cs typeface="Consolas"/>
                <a:sym typeface="Consolas"/>
              </a:rPr>
              <a:t> accept;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apply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1)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2;</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 </a:t>
            </a:r>
            <a:r>
              <a:rPr lang="en-US" sz="1333" kern="0">
                <a:solidFill>
                  <a:srgbClr val="0000FF"/>
                </a:solidFill>
                <a:latin typeface="Consolas"/>
                <a:ea typeface="Consolas"/>
                <a:cs typeface="Consolas"/>
                <a:sym typeface="Consolas"/>
              </a:rPr>
              <a:t>else</a:t>
            </a: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2)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1;</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p:txBody>
      </p:sp>
      <p:sp>
        <p:nvSpPr>
          <p:cNvPr id="2419" name="Google Shape;2419;p154"/>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MyVerifyChecksum(),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MyIngress(),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MyEgress(),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MyComputeChecksum(),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p:txBody>
      </p:sp>
      <p:sp>
        <p:nvSpPr>
          <p:cNvPr id="2420" name="Google Shape;2420;p154"/>
          <p:cNvSpPr/>
          <p:nvPr/>
        </p:nvSpPr>
        <p:spPr>
          <a:xfrm>
            <a:off x="948233" y="5083100"/>
            <a:ext cx="4630000" cy="1087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753705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61</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core.p4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v1model.p4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metadata {}</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headers {}</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parser</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MyParser</a:t>
            </a:r>
            <a:r>
              <a:rPr lang="en-US" sz="1333" kern="0" dirty="0">
                <a:solidFill>
                  <a:srgbClr val="000000"/>
                </a:solidFill>
                <a:latin typeface="Consolas"/>
                <a:ea typeface="Consolas"/>
                <a:cs typeface="Consolas"/>
                <a:sym typeface="Consolas"/>
              </a:rPr>
              <a:t>(</a:t>
            </a:r>
            <a:r>
              <a:rPr lang="en-US" sz="1333" kern="0" dirty="0" err="1">
                <a:solidFill>
                  <a:srgbClr val="000000"/>
                </a:solidFill>
                <a:latin typeface="Consolas"/>
                <a:ea typeface="Consolas"/>
                <a:cs typeface="Consolas"/>
                <a:sym typeface="Consolas"/>
              </a:rPr>
              <a:t>packet_in</a:t>
            </a:r>
            <a:r>
              <a:rPr lang="en-US" sz="1333" kern="0" dirty="0">
                <a:solidFill>
                  <a:srgbClr val="000000"/>
                </a:solidFill>
                <a:latin typeface="Consolas"/>
                <a:ea typeface="Consolas"/>
                <a:cs typeface="Consolas"/>
                <a:sym typeface="Consolas"/>
              </a:rPr>
              <a:t> packet, </a:t>
            </a:r>
            <a:r>
              <a:rPr lang="en-US" sz="1333" kern="0" dirty="0">
                <a:solidFill>
                  <a:srgbClr val="0000FF"/>
                </a:solidFill>
                <a:latin typeface="Consolas"/>
                <a:ea typeface="Consolas"/>
                <a:cs typeface="Consolas"/>
                <a:sym typeface="Consolas"/>
              </a:rPr>
              <a:t>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state</a:t>
            </a:r>
            <a:r>
              <a:rPr lang="en-US" sz="1333" kern="0" dirty="0">
                <a:solidFill>
                  <a:srgbClr val="000000"/>
                </a:solidFill>
                <a:latin typeface="Consolas"/>
                <a:ea typeface="Consolas"/>
                <a:cs typeface="Consolas"/>
                <a:sym typeface="Consolas"/>
              </a:rPr>
              <a:t> start { transition accept;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(bit&lt;9&gt; 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forward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 </a:t>
            </a:r>
            <a:r>
              <a:rPr lang="en-US" sz="1333" kern="0" dirty="0" err="1">
                <a:solidFill>
                  <a:srgbClr val="000000"/>
                </a:solidFill>
                <a:latin typeface="Consolas"/>
                <a:ea typeface="Consolas"/>
                <a:cs typeface="Consolas"/>
                <a:sym typeface="Consolas"/>
              </a:rPr>
              <a:t>standard_metadata.ingress_port</a:t>
            </a:r>
            <a:r>
              <a:rPr lang="en-US" sz="1333" kern="0" dirty="0">
                <a:solidFill>
                  <a:srgbClr val="000000"/>
                </a:solidFill>
                <a:latin typeface="Consolas"/>
                <a:ea typeface="Consolas"/>
                <a:cs typeface="Consolas"/>
                <a:sym typeface="Consolas"/>
              </a:rPr>
              <a:t>: exact;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forward.apply</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2429" name="Google Shape;2429;p155"/>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FF"/>
              </a:buClr>
              <a:buSzPts val="1000"/>
              <a:buFont typeface="Consolas"/>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 MyParser(), MyVerifyChecksum(), MyIngress(), MyEgress(), MyComputeChecksum(), MyDeparser() ) main;</a:t>
            </a:r>
            <a:endParaRPr sz="1867" kern="0">
              <a:solidFill>
                <a:srgbClr val="000000"/>
              </a:solidFill>
              <a:ea typeface="Arial"/>
              <a:cs typeface="Arial"/>
              <a:sym typeface="Arial"/>
            </a:endParaRPr>
          </a:p>
        </p:txBody>
      </p:sp>
      <p:cxnSp>
        <p:nvCxnSpPr>
          <p:cNvPr id="2430" name="Google Shape;2430;p155"/>
          <p:cNvCxnSpPr/>
          <p:nvPr/>
        </p:nvCxnSpPr>
        <p:spPr>
          <a:xfrm rot="10800000">
            <a:off x="5887602" y="5211501"/>
            <a:ext cx="615932" cy="536900"/>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1" name="Google Shape;2431;p155"/>
          <p:cNvSpPr/>
          <p:nvPr/>
        </p:nvSpPr>
        <p:spPr>
          <a:xfrm>
            <a:off x="5601268" y="43668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2" name="Google Shape;2432;p155"/>
          <p:cNvSpPr/>
          <p:nvPr/>
        </p:nvSpPr>
        <p:spPr>
          <a:xfrm rot="10800000" flipH="1">
            <a:off x="5601268" y="52115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3" name="Google Shape;2433;p155"/>
          <p:cNvSpPr/>
          <p:nvPr/>
        </p:nvSpPr>
        <p:spPr>
          <a:xfrm>
            <a:off x="585300" y="4305192"/>
            <a:ext cx="4987713" cy="179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graphicFrame>
        <p:nvGraphicFramePr>
          <p:cNvPr id="2434" name="Google Shape;2434;p155"/>
          <p:cNvGraphicFramePr/>
          <p:nvPr/>
        </p:nvGraphicFramePr>
        <p:xfrm>
          <a:off x="6520000" y="5034384"/>
          <a:ext cx="4138800" cy="1341000"/>
        </p:xfrm>
        <a:graphic>
          <a:graphicData uri="http://schemas.openxmlformats.org/drawingml/2006/table">
            <a:tbl>
              <a:tblPr>
                <a:noFill/>
              </a:tblPr>
              <a:tblGrid>
                <a:gridCol w="850867">
                  <a:extLst>
                    <a:ext uri="{9D8B030D-6E8A-4147-A177-3AD203B41FA5}">
                      <a16:colId xmlns:a16="http://schemas.microsoft.com/office/drawing/2014/main" val="20000"/>
                    </a:ext>
                  </a:extLst>
                </a:gridCol>
                <a:gridCol w="1959300">
                  <a:extLst>
                    <a:ext uri="{9D8B030D-6E8A-4147-A177-3AD203B41FA5}">
                      <a16:colId xmlns:a16="http://schemas.microsoft.com/office/drawing/2014/main" val="20001"/>
                    </a:ext>
                  </a:extLst>
                </a:gridCol>
                <a:gridCol w="1328633">
                  <a:extLst>
                    <a:ext uri="{9D8B030D-6E8A-4147-A177-3AD203B41FA5}">
                      <a16:colId xmlns:a16="http://schemas.microsoft.com/office/drawing/2014/main" val="20002"/>
                    </a:ext>
                  </a:extLst>
                </a:gridCol>
              </a:tblGrid>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Key</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Data</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5179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par>
                                <p:cTn id="8" presetID="10" presetClass="entr" presetSubtype="0" fill="hold" nodeType="withEffect">
                                  <p:stCondLst>
                                    <p:cond delay="0"/>
                                  </p:stCondLst>
                                  <p:childTnLst>
                                    <p:set>
                                      <p:cBhvr>
                                        <p:cTn id="9" dur="1" fill="hold">
                                          <p:stCondLst>
                                            <p:cond delay="0"/>
                                          </p:stCondLst>
                                        </p:cTn>
                                        <p:tgtEl>
                                          <p:spTgt spid="2431"/>
                                        </p:tgtEl>
                                        <p:attrNameLst>
                                          <p:attrName>style.visibility</p:attrName>
                                        </p:attrNameLst>
                                      </p:cBhvr>
                                      <p:to>
                                        <p:strVal val="visible"/>
                                      </p:to>
                                    </p:set>
                                    <p:animEffect transition="in" filter="fade">
                                      <p:cBhvr>
                                        <p:cTn id="10" dur="1000"/>
                                        <p:tgtEl>
                                          <p:spTgt spid="2431"/>
                                        </p:tgtEl>
                                      </p:cBhvr>
                                    </p:animEffect>
                                  </p:childTnLst>
                                </p:cTn>
                              </p:par>
                              <p:par>
                                <p:cTn id="11" presetID="10" presetClass="entr" presetSubtype="0" fill="hold" nodeType="withEffect">
                                  <p:stCondLst>
                                    <p:cond delay="0"/>
                                  </p:stCondLst>
                                  <p:childTnLst>
                                    <p:set>
                                      <p:cBhvr>
                                        <p:cTn id="12" dur="1" fill="hold">
                                          <p:stCondLst>
                                            <p:cond delay="0"/>
                                          </p:stCondLst>
                                        </p:cTn>
                                        <p:tgtEl>
                                          <p:spTgt spid="2432"/>
                                        </p:tgtEl>
                                        <p:attrNameLst>
                                          <p:attrName>style.visibility</p:attrName>
                                        </p:attrNameLst>
                                      </p:cBhvr>
                                      <p:to>
                                        <p:strVal val="visible"/>
                                      </p:to>
                                    </p:set>
                                    <p:animEffect transition="in" filter="fade">
                                      <p:cBhvr>
                                        <p:cTn id="13" dur="1000"/>
                                        <p:tgtEl>
                                          <p:spTgt spid="2432"/>
                                        </p:tgtEl>
                                      </p:cBhvr>
                                    </p:animEffect>
                                  </p:childTnLst>
                                </p:cTn>
                              </p:par>
                              <p:par>
                                <p:cTn id="14" presetID="10" presetClass="entr" presetSubtype="0" fill="hold" nodeType="withEffect">
                                  <p:stCondLst>
                                    <p:cond delay="0"/>
                                  </p:stCondLst>
                                  <p:childTnLst>
                                    <p:set>
                                      <p:cBhvr>
                                        <p:cTn id="15" dur="1" fill="hold">
                                          <p:stCondLst>
                                            <p:cond delay="0"/>
                                          </p:stCondLst>
                                        </p:cTn>
                                        <p:tgtEl>
                                          <p:spTgt spid="2434"/>
                                        </p:tgtEl>
                                        <p:attrNameLst>
                                          <p:attrName>style.visibility</p:attrName>
                                        </p:attrNameLst>
                                      </p:cBhvr>
                                      <p:to>
                                        <p:strVal val="visible"/>
                                      </p:to>
                                    </p:set>
                                    <p:animEffect transition="in" filter="fade">
                                      <p:cBhvr>
                                        <p:cTn id="16" dur="1000"/>
                                        <p:tgtEl>
                                          <p:spTgt spid="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Example: IPv4_LPM Table</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Data Plane (P4) Program</a:t>
            </a:r>
            <a:endParaRPr/>
          </a:p>
          <a:p>
            <a:pPr marL="548626" lvl="1" indent="-277700">
              <a:spcBef>
                <a:spcPts val="175"/>
              </a:spcBef>
            </a:pPr>
            <a:r>
              <a:rPr lang="en-US"/>
              <a:t>Defines the format of the table</a:t>
            </a:r>
            <a:endParaRPr/>
          </a:p>
          <a:p>
            <a:pPr marL="731502" lvl="2" indent="-223514">
              <a:spcBef>
                <a:spcPts val="125"/>
              </a:spcBef>
            </a:pPr>
            <a:r>
              <a:rPr lang="en-US"/>
              <a:t>Key Fields</a:t>
            </a:r>
            <a:endParaRPr/>
          </a:p>
          <a:p>
            <a:pPr marL="731502" lvl="2" indent="-223514">
              <a:spcBef>
                <a:spcPts val="101"/>
              </a:spcBef>
            </a:pPr>
            <a:r>
              <a:rPr lang="en-US"/>
              <a:t>Actions</a:t>
            </a:r>
            <a:endParaRPr/>
          </a:p>
          <a:p>
            <a:pPr marL="731502" lvl="2" indent="-223514">
              <a:spcBef>
                <a:spcPts val="101"/>
              </a:spcBef>
            </a:pPr>
            <a:r>
              <a:rPr lang="en-US"/>
              <a:t>Action Data</a:t>
            </a:r>
            <a:endParaRPr/>
          </a:p>
          <a:p>
            <a:pPr marL="548626" lvl="1" indent="-277700">
              <a:spcBef>
                <a:spcPts val="125"/>
              </a:spcBef>
            </a:pPr>
            <a:r>
              <a:rPr lang="en-US"/>
              <a:t>Performs the lookup</a:t>
            </a:r>
            <a:endParaRPr/>
          </a:p>
          <a:p>
            <a:pPr marL="548626" lvl="1" indent="-277700">
              <a:spcBef>
                <a:spcPts val="149"/>
              </a:spcBef>
            </a:pPr>
            <a:r>
              <a:rPr lang="en-US"/>
              <a:t>Executes the chosen action</a:t>
            </a:r>
            <a:endParaRPr/>
          </a:p>
          <a:p>
            <a:pPr marL="274313" indent="-274313">
              <a:spcBef>
                <a:spcPts val="175"/>
              </a:spcBef>
            </a:pPr>
            <a:r>
              <a:rPr lang="en-US"/>
              <a:t>Control Plane (IP stack, Routing protocols)</a:t>
            </a:r>
            <a:endParaRPr/>
          </a:p>
          <a:p>
            <a:pPr marL="548626" lvl="1" indent="-277700">
              <a:spcBef>
                <a:spcPts val="175"/>
              </a:spcBef>
            </a:pPr>
            <a:r>
              <a:rPr lang="en-US"/>
              <a:t>Populates table entries with specific information</a:t>
            </a:r>
            <a:endParaRPr/>
          </a:p>
          <a:p>
            <a:pPr marL="731502" lvl="2" indent="-223514">
              <a:spcBef>
                <a:spcPts val="125"/>
              </a:spcBef>
            </a:pPr>
            <a:r>
              <a:rPr lang="en-US"/>
              <a:t>Based on the configuration</a:t>
            </a:r>
            <a:endParaRPr/>
          </a:p>
          <a:p>
            <a:pPr marL="731502" lvl="2" indent="-223514">
              <a:spcBef>
                <a:spcPts val="101"/>
              </a:spcBef>
            </a:pPr>
            <a:r>
              <a:rPr lang="en-US"/>
              <a:t>Based on automatic discovery</a:t>
            </a:r>
            <a:endParaRPr/>
          </a:p>
          <a:p>
            <a:pPr marL="731502" lvl="2" indent="-223514">
              <a:spcBef>
                <a:spcPts val="101"/>
              </a:spcBef>
            </a:pPr>
            <a:r>
              <a:rPr lang="en-US"/>
              <a:t>Based on protocol calculations</a:t>
            </a:r>
            <a:endParaRPr/>
          </a:p>
          <a:p>
            <a:pPr marL="731502" lvl="2" indent="-255263">
              <a:spcBef>
                <a:spcPts val="101"/>
              </a:spcBef>
              <a:buSzPts val="375"/>
              <a:buNone/>
            </a:pPr>
            <a:endParaRPr/>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62</a:t>
            </a:fld>
            <a:endParaRPr/>
          </a:p>
        </p:txBody>
      </p:sp>
      <p:graphicFrame>
        <p:nvGraphicFramePr>
          <p:cNvPr id="2668" name="Google Shape;2668;p169"/>
          <p:cNvGraphicFramePr/>
          <p:nvPr>
            <p:extLst>
              <p:ext uri="{D42A27DB-BD31-4B8C-83A1-F6EECF244321}">
                <p14:modId xmlns:p14="http://schemas.microsoft.com/office/powerpoint/2010/main" val="917838984"/>
              </p:ext>
            </p:extLst>
          </p:nvPr>
        </p:nvGraphicFramePr>
        <p:xfrm>
          <a:off x="279815" y="4191000"/>
          <a:ext cx="6855500" cy="1524104"/>
        </p:xfrm>
        <a:graphic>
          <a:graphicData uri="http://schemas.openxmlformats.org/drawingml/2006/table">
            <a:tbl>
              <a:tblPr firstRow="1" bandRow="1">
                <a:noFill/>
              </a:tblPr>
              <a:tblGrid>
                <a:gridCol w="1439067">
                  <a:extLst>
                    <a:ext uri="{9D8B030D-6E8A-4147-A177-3AD203B41FA5}">
                      <a16:colId xmlns:a16="http://schemas.microsoft.com/office/drawing/2014/main" val="20000"/>
                    </a:ext>
                  </a:extLst>
                </a:gridCol>
                <a:gridCol w="1758833">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10.0.1.1/32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port=1</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10.0.1.2/32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port=2</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
        <p:nvSpPr>
          <p:cNvPr id="15"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a:solidFill>
                  <a:srgbClr val="000000"/>
                </a:solidFill>
                <a:ea typeface="Arial"/>
                <a:cs typeface="Arial"/>
                <a:sym typeface="Arial"/>
              </a:rPr>
              <a:t>1</a:t>
            </a:r>
            <a:endParaRPr sz="1867" kern="0">
              <a:solidFill>
                <a:srgbClr val="000000"/>
              </a:solidFill>
              <a:ea typeface="Arial"/>
              <a:cs typeface="Arial"/>
              <a:sym typeface="Arial"/>
            </a:endParaRPr>
          </a:p>
        </p:txBody>
      </p:sp>
      <p:sp>
        <p:nvSpPr>
          <p:cNvPr id="16" name="Google Shape;2672;p169"/>
          <p:cNvSpPr txBox="1"/>
          <p:nvPr/>
        </p:nvSpPr>
        <p:spPr>
          <a:xfrm>
            <a:off x="4082102" y="2279064"/>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8" name="Group 17"/>
          <p:cNvGrpSpPr>
            <a:grpSpLocks noChangeAspect="1"/>
          </p:cNvGrpSpPr>
          <p:nvPr/>
        </p:nvGrpSpPr>
        <p:grpSpPr>
          <a:xfrm>
            <a:off x="1281953" y="2528762"/>
            <a:ext cx="710289" cy="255788"/>
            <a:chOff x="12523788" y="-511175"/>
            <a:chExt cx="13454062" cy="4845051"/>
          </a:xfrm>
        </p:grpSpPr>
        <p:sp>
          <p:nvSpPr>
            <p:cNvPr id="37" name="Freeform 3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Freeform 3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Freeform 3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0" name="Freeform 3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1" name="Freeform 4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Rectangle 4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Rectangle 4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Rectangle 4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19" name="Picture 18"/>
          <p:cNvPicPr>
            <a:picLocks noChangeAspect="1"/>
          </p:cNvPicPr>
          <p:nvPr/>
        </p:nvPicPr>
        <p:blipFill>
          <a:blip r:embed="rId3"/>
          <a:stretch>
            <a:fillRect/>
          </a:stretch>
        </p:blipFill>
        <p:spPr>
          <a:xfrm>
            <a:off x="3038722" y="2330625"/>
            <a:ext cx="1081809" cy="719404"/>
          </a:xfrm>
          <a:prstGeom prst="rect">
            <a:avLst/>
          </a:prstGeom>
        </p:spPr>
      </p:pic>
      <p:grpSp>
        <p:nvGrpSpPr>
          <p:cNvPr id="20" name="Group 19"/>
          <p:cNvGrpSpPr>
            <a:grpSpLocks noChangeAspect="1"/>
          </p:cNvGrpSpPr>
          <p:nvPr/>
        </p:nvGrpSpPr>
        <p:grpSpPr>
          <a:xfrm>
            <a:off x="5102191" y="2540312"/>
            <a:ext cx="710289" cy="255788"/>
            <a:chOff x="12523788" y="-511175"/>
            <a:chExt cx="13454062" cy="4845051"/>
          </a:xfrm>
        </p:grpSpPr>
        <p:sp>
          <p:nvSpPr>
            <p:cNvPr id="29" name="Freeform 2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Freeform 2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Rectangle 3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 name="TextBox 24"/>
          <p:cNvSpPr txBox="1"/>
          <p:nvPr/>
        </p:nvSpPr>
        <p:spPr>
          <a:xfrm>
            <a:off x="1143655" y="2045820"/>
            <a:ext cx="1018227" cy="369332"/>
          </a:xfrm>
          <a:prstGeom prst="rect">
            <a:avLst/>
          </a:prstGeom>
          <a:noFill/>
        </p:spPr>
        <p:txBody>
          <a:bodyPr wrap="none" rtlCol="0">
            <a:spAutoFit/>
          </a:bodyPr>
          <a:lstStyle/>
          <a:p>
            <a:r>
              <a:rPr lang="en-US" dirty="0"/>
              <a:t>10.0.1.1</a:t>
            </a:r>
          </a:p>
        </p:txBody>
      </p:sp>
      <p:sp>
        <p:nvSpPr>
          <p:cNvPr id="26" name="TextBox 25"/>
          <p:cNvSpPr txBox="1"/>
          <p:nvPr/>
        </p:nvSpPr>
        <p:spPr>
          <a:xfrm>
            <a:off x="4925373" y="2045820"/>
            <a:ext cx="1018227" cy="369332"/>
          </a:xfrm>
          <a:prstGeom prst="rect">
            <a:avLst/>
          </a:prstGeom>
          <a:noFill/>
        </p:spPr>
        <p:txBody>
          <a:bodyPr wrap="none" rtlCol="0">
            <a:spAutoFit/>
          </a:bodyPr>
          <a:lstStyle/>
          <a:p>
            <a:r>
              <a:rPr lang="en-US" dirty="0"/>
              <a:t>10.0.1.2</a:t>
            </a:r>
          </a:p>
        </p:txBody>
      </p:sp>
      <p:cxnSp>
        <p:nvCxnSpPr>
          <p:cNvPr id="45" name="Straight Connector 44"/>
          <p:cNvCxnSpPr>
            <a:stCxn id="40" idx="2"/>
            <a:endCxn id="19" idx="1"/>
          </p:cNvCxnSpPr>
          <p:nvPr/>
        </p:nvCxnSpPr>
        <p:spPr>
          <a:xfrm>
            <a:off x="1992242" y="2688085"/>
            <a:ext cx="1046480" cy="224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3"/>
            <a:endCxn id="30" idx="2"/>
          </p:cNvCxnSpPr>
          <p:nvPr/>
        </p:nvCxnSpPr>
        <p:spPr>
          <a:xfrm>
            <a:off x="4120531" y="2690327"/>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413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63</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Example: IPv4_LPM Table</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drop</a:t>
            </a: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mark_to_drop</a:t>
            </a:r>
            <a:r>
              <a:rPr lang="en-US" altLang="zh-CN"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ipv4_forward</a:t>
            </a:r>
            <a:r>
              <a:rPr lang="en-US" sz="1333" kern="0" dirty="0">
                <a:solidFill>
                  <a:srgbClr val="000000"/>
                </a:solidFill>
                <a:latin typeface="Consolas"/>
                <a:ea typeface="Consolas"/>
                <a:cs typeface="Consolas"/>
                <a:sym typeface="Consolas"/>
              </a:rPr>
              <a:t>(</a:t>
            </a:r>
            <a:r>
              <a:rPr lang="en-US" altLang="zh-CN" sz="1333" kern="0" dirty="0" err="1">
                <a:solidFill>
                  <a:srgbClr val="000000"/>
                </a:solidFill>
                <a:latin typeface="Consolas"/>
                <a:ea typeface="Consolas"/>
                <a:cs typeface="Consolas"/>
                <a:sym typeface="Consolas"/>
              </a:rPr>
              <a:t>egressSpec_t</a:t>
            </a:r>
            <a:r>
              <a:rPr lang="en-US" sz="1333" kern="0" dirty="0">
                <a:solidFill>
                  <a:srgbClr val="000000"/>
                </a:solidFill>
                <a:latin typeface="Consolas"/>
                <a:ea typeface="Consolas"/>
                <a:cs typeface="Consolas"/>
                <a:sym typeface="Consolas"/>
              </a:rPr>
              <a:t> 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ipv4_lpm</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hdr.ipv4.dstAddr</a:t>
            </a: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lpm</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ipv4_forward</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drop;</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a:solidFill>
                  <a:srgbClr val="000000"/>
                </a:solidFill>
                <a:latin typeface="Consolas"/>
                <a:ea typeface="Consolas"/>
                <a:cs typeface="Consolas"/>
                <a:sym typeface="Consolas"/>
              </a:rPr>
              <a:t>drop</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if</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(hdr.ipv4.isValid())</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           ipv4_lpm</a:t>
            </a:r>
            <a:r>
              <a:rPr lang="en-US" sz="1333" kern="0" dirty="0">
                <a:solidFill>
                  <a:srgbClr val="000000"/>
                </a:solidFill>
                <a:latin typeface="Consolas"/>
                <a:ea typeface="Consolas"/>
                <a:cs typeface="Consolas"/>
                <a:sym typeface="Consolas"/>
              </a:rPr>
              <a:t>.apply();</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2" idx="1"/>
            <a:endCxn id="2" idx="1"/>
          </p:cNvCxnSpPr>
          <p:nvPr/>
        </p:nvCxnSpPr>
        <p:spPr>
          <a:xfrm flipH="1">
            <a:off x="5402534" y="1752548"/>
            <a:ext cx="998266" cy="1740696"/>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36892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68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Google Shape;2668;p169"/>
          <p:cNvGraphicFramePr/>
          <p:nvPr>
            <p:extLst>
              <p:ext uri="{D42A27DB-BD31-4B8C-83A1-F6EECF244321}">
                <p14:modId xmlns:p14="http://schemas.microsoft.com/office/powerpoint/2010/main" val="1294162338"/>
              </p:ext>
            </p:extLst>
          </p:nvPr>
        </p:nvGraphicFramePr>
        <p:xfrm>
          <a:off x="6400800" y="990496"/>
          <a:ext cx="4856599" cy="1524104"/>
        </p:xfrm>
        <a:graphic>
          <a:graphicData uri="http://schemas.openxmlformats.org/drawingml/2006/table">
            <a:tbl>
              <a:tblPr firstRow="1" bandRow="1">
                <a:noFill/>
              </a:tblPr>
              <a:tblGrid>
                <a:gridCol w="1427599">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10.0.1.1/32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port=1</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10.0.1.2/32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port=2</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
        <p:nvSpPr>
          <p:cNvPr id="15" name="Google Shape;2433;p155"/>
          <p:cNvSpPr/>
          <p:nvPr/>
        </p:nvSpPr>
        <p:spPr>
          <a:xfrm>
            <a:off x="485944" y="5410201"/>
            <a:ext cx="4351724" cy="914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"build/acl.p4info",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acl.json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"MyIngress.ipv4_lpm",</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"hdr.ipv4.dstAddr": ["10.0.1.1", 32]</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a:solidFill>
                  <a:srgbClr val="000000"/>
                </a:solidFill>
                <a:latin typeface="Consolas"/>
                <a:ea typeface="Consolas"/>
                <a:cs typeface="Consolas"/>
                <a:sym typeface="Consolas"/>
              </a:rPr>
              <a:t>"MyIngress.ipv4_forward",</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pl-PL" sz="1333" kern="0" dirty="0">
                <a:solidFill>
                  <a:srgbClr val="000000"/>
                </a:solidFill>
                <a:latin typeface="Consolas"/>
                <a:ea typeface="Consolas"/>
                <a:cs typeface="Consolas"/>
                <a:sym typeface="Consolas"/>
              </a:rPr>
              <a:t>"port": 1</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spTree>
    <p:extLst>
      <p:ext uri="{BB962C8B-B14F-4D97-AF65-F5344CB8AC3E}">
        <p14:creationId xmlns:p14="http://schemas.microsoft.com/office/powerpoint/2010/main" val="2111298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Exercise 1: </a:t>
            </a:r>
            <a:r>
              <a:rPr lang="en-US" altLang="zh-CN" sz="3240" dirty="0"/>
              <a:t>Access</a:t>
            </a:r>
            <a:r>
              <a:rPr lang="zh-CN" altLang="en-US" sz="3240" dirty="0"/>
              <a:t> </a:t>
            </a:r>
            <a:r>
              <a:rPr lang="en-US" altLang="zh-CN" sz="3240" dirty="0"/>
              <a:t>Control</a:t>
            </a:r>
            <a:r>
              <a:rPr lang="zh-CN" altLang="en-US" sz="3240" dirty="0"/>
              <a:t> </a:t>
            </a:r>
            <a:r>
              <a:rPr lang="en-US" altLang="zh-CN" sz="3240" dirty="0"/>
              <a:t>List </a:t>
            </a:r>
            <a:r>
              <a:rPr lang="en-US" sz="3240" dirty="0"/>
              <a:t>for UDP Traffic</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a:t>Defines the format of the table</a:t>
            </a:r>
            <a:endParaRPr dirty="0"/>
          </a:p>
          <a:p>
            <a:pPr marL="731502" lvl="2" indent="-223514">
              <a:spcBef>
                <a:spcPts val="125"/>
              </a:spcBef>
            </a:pPr>
            <a:r>
              <a:rPr lang="en-US" dirty="0"/>
              <a:t>Key Fields:</a:t>
            </a:r>
          </a:p>
          <a:p>
            <a:pPr marL="1341087" lvl="3" indent="-223514">
              <a:spcBef>
                <a:spcPts val="125"/>
              </a:spcBef>
            </a:pPr>
            <a:r>
              <a:rPr lang="en-US" sz="2000" dirty="0"/>
              <a:t>hdr.ipv4.dstAddr: ternary</a:t>
            </a:r>
          </a:p>
          <a:p>
            <a:pPr marL="1341087" lvl="3" indent="-223514">
              <a:spcBef>
                <a:spcPts val="125"/>
              </a:spcBef>
            </a:pPr>
            <a:r>
              <a:rPr lang="en-US" sz="2000" dirty="0" err="1"/>
              <a:t>hdr.udp.dstPort</a:t>
            </a:r>
            <a:r>
              <a:rPr lang="en-US" sz="2000" dirty="0"/>
              <a:t>: ternary</a:t>
            </a:r>
            <a:endParaRPr sz="2000" dirty="0"/>
          </a:p>
          <a:p>
            <a:pPr marL="731502" lvl="2" indent="-223514">
              <a:spcBef>
                <a:spcPts val="101"/>
              </a:spcBef>
            </a:pPr>
            <a:r>
              <a:rPr lang="en-US" dirty="0"/>
              <a:t>Actions:</a:t>
            </a:r>
          </a:p>
          <a:p>
            <a:pPr marL="1341087" lvl="3" indent="-223514">
              <a:spcBef>
                <a:spcPts val="101"/>
              </a:spcBef>
            </a:pPr>
            <a:r>
              <a:rPr lang="en-US" sz="2000" dirty="0"/>
              <a:t>drop</a:t>
            </a:r>
          </a:p>
          <a:p>
            <a:pPr marL="1341087" lvl="3" indent="-223514">
              <a:spcBef>
                <a:spcPts val="101"/>
              </a:spcBef>
            </a:pPr>
            <a:r>
              <a:rPr lang="en-US" sz="2000" dirty="0" err="1"/>
              <a:t>NoAction</a:t>
            </a:r>
            <a:endParaRPr sz="2000" dirty="0"/>
          </a:p>
          <a:p>
            <a:pPr marL="731502" lvl="2" indent="-223514">
              <a:spcBef>
                <a:spcPts val="101"/>
              </a:spcBef>
            </a:pPr>
            <a:r>
              <a:rPr lang="en-US" dirty="0"/>
              <a:t>Action Data: None</a:t>
            </a:r>
            <a:endParaRPr dirty="0"/>
          </a:p>
          <a:p>
            <a:pPr marL="274313" indent="-274313">
              <a:spcBef>
                <a:spcPts val="175"/>
              </a:spcBef>
            </a:pPr>
            <a:endParaRPr lang="en-US" dirty="0"/>
          </a:p>
          <a:p>
            <a:pPr marL="274313" indent="-274313">
              <a:spcBef>
                <a:spcPts val="175"/>
              </a:spcBef>
            </a:pPr>
            <a:r>
              <a:rPr lang="en-US" dirty="0"/>
              <a:t>Control Plane</a:t>
            </a:r>
            <a:endParaRPr dirty="0"/>
          </a:p>
          <a:p>
            <a:pPr marL="548626" lvl="1" indent="-277700">
              <a:spcBef>
                <a:spcPts val="175"/>
              </a:spcBef>
            </a:pPr>
            <a:r>
              <a:rPr lang="en-US" dirty="0"/>
              <a:t>Populates table entries with specific information</a:t>
            </a:r>
            <a:endParaRPr dirty="0"/>
          </a:p>
          <a:p>
            <a:pPr marL="731502" lvl="2" indent="-223514">
              <a:spcBef>
                <a:spcPts val="125"/>
              </a:spcBef>
            </a:pPr>
            <a:r>
              <a:rPr lang="en-US" dirty="0"/>
              <a:t>Use the two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64</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a:t>10.0.1.1</a:t>
            </a:r>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a:t>10.0.1.2</a:t>
            </a:r>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a:t>10.0.1.3</a:t>
            </a:r>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798610305"/>
              </p:ext>
            </p:extLst>
          </p:nvPr>
        </p:nvGraphicFramePr>
        <p:xfrm>
          <a:off x="542929" y="4295719"/>
          <a:ext cx="6073393" cy="1524104"/>
        </p:xfrm>
        <a:graphic>
          <a:graphicData uri="http://schemas.openxmlformats.org/drawingml/2006/table">
            <a:tbl>
              <a:tblPr firstRow="1" bandRow="1">
                <a:noFill/>
              </a:tblPr>
              <a:tblGrid>
                <a:gridCol w="3203193">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 </a:t>
                      </a:r>
                      <a:r>
                        <a:rPr lang="en-US" altLang="zh-CN" sz="1900" u="none" strike="noStrike" cap="none" dirty="0" err="1"/>
                        <a:t>dstPort</a:t>
                      </a:r>
                      <a:r>
                        <a:rPr lang="zh-CN" altLang="en-US" sz="1900" u="none" strike="noStrike" cap="none" dirty="0"/>
                        <a:t> </a:t>
                      </a:r>
                      <a:r>
                        <a:rPr lang="en-US" altLang="zh-CN" sz="1900" u="none" strike="noStrike" cap="none" dirty="0"/>
                        <a:t>=</a:t>
                      </a:r>
                      <a:r>
                        <a:rPr lang="zh-CN" altLang="en-US" sz="1900" u="none" strike="noStrike" cap="none" dirty="0"/>
                        <a:t> </a:t>
                      </a:r>
                      <a:r>
                        <a:rPr lang="en-US" altLang="zh-CN" sz="1900" u="none" strike="noStrike" cap="none" dirty="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dirty="0"/>
                        <a:t> = 10.0.1.4, </a:t>
                      </a:r>
                      <a:r>
                        <a:rPr lang="en-US" altLang="zh-CN" sz="1900" u="none" strike="noStrike" cap="none" dirty="0" err="1"/>
                        <a:t>dstPort</a:t>
                      </a:r>
                      <a:r>
                        <a:rPr lang="en-US" altLang="zh-CN" sz="1900" u="none" strike="noStrike" cap="none" dirty="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29442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65</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1: </a:t>
            </a:r>
            <a:r>
              <a:rPr lang="en-US" altLang="zh-CN" sz="3240" dirty="0"/>
              <a:t>Access</a:t>
            </a:r>
            <a:r>
              <a:rPr lang="zh-CN" altLang="en-US" sz="3240" dirty="0"/>
              <a:t> </a:t>
            </a:r>
            <a:r>
              <a:rPr lang="en-US" altLang="zh-CN" sz="3240" dirty="0"/>
              <a:t>Control</a:t>
            </a:r>
            <a:r>
              <a:rPr lang="zh-CN" altLang="en-US" sz="3240" dirty="0"/>
              <a:t> </a:t>
            </a:r>
            <a:r>
              <a:rPr lang="en-US" altLang="zh-CN" sz="3240" dirty="0"/>
              <a:t>List </a:t>
            </a:r>
            <a:r>
              <a:rPr lang="en-US" sz="3240" dirty="0"/>
              <a:t>for UDP Traffic</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table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udp_acl</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hdr.ipv4.dstAddr</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ternary</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hdr.udp.dstPort</a:t>
            </a:r>
            <a:r>
              <a:rPr lang="en-US" sz="1333" kern="0" dirty="0">
                <a:solidFill>
                  <a:srgbClr val="000000"/>
                </a:solidFill>
                <a:latin typeface="Consolas"/>
                <a:ea typeface="Consolas"/>
                <a:cs typeface="Consolas"/>
                <a:sym typeface="Consolas"/>
              </a:rPr>
              <a:t>: ternary;</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drop</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NoAction</a:t>
            </a:r>
            <a:r>
              <a:rPr lang="en-US" altLang="zh-CN"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if</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(hdr.ipv4.isValid())</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ipv4_lpm.apply();</a:t>
            </a:r>
          </a:p>
          <a:p>
            <a:pPr>
              <a:buClr>
                <a:srgbClr val="000000"/>
              </a:buClr>
              <a:buSzPts val="1000"/>
              <a:buFont typeface="Consolas"/>
              <a:buNone/>
            </a:pPr>
            <a:r>
              <a:rPr lang="en-US" sz="1333" kern="0" dirty="0">
                <a:solidFill>
                  <a:srgbClr val="000000"/>
                </a:solidFill>
                <a:latin typeface="Consolas"/>
                <a:ea typeface="Consolas"/>
                <a:cs typeface="Consolas"/>
                <a:sym typeface="Consolas"/>
              </a:rPr>
              <a:t>        if (</a:t>
            </a:r>
            <a:r>
              <a:rPr lang="en-US" sz="1333" kern="0" dirty="0" err="1">
                <a:solidFill>
                  <a:srgbClr val="000000"/>
                </a:solidFill>
                <a:latin typeface="Consolas"/>
                <a:ea typeface="Consolas"/>
                <a:cs typeface="Consolas"/>
                <a:sym typeface="Consolas"/>
              </a:rPr>
              <a:t>hdr.udp.isValid</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udp_acl.apply</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3" idx="1"/>
            <a:endCxn id="2" idx="1"/>
          </p:cNvCxnSpPr>
          <p:nvPr/>
        </p:nvCxnSpPr>
        <p:spPr>
          <a:xfrm flipH="1">
            <a:off x="5402534" y="1765191"/>
            <a:ext cx="563673" cy="119272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2622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2618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Google Shape;2433;p155"/>
          <p:cNvSpPr/>
          <p:nvPr/>
        </p:nvSpPr>
        <p:spPr>
          <a:xfrm>
            <a:off x="485944" y="4423458"/>
            <a:ext cx="4351724" cy="1520142"/>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"build/acl.p4info",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acl.json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a:t>
            </a:r>
            <a:r>
              <a:rPr lang="en-US" sz="1333" kern="0" dirty="0" err="1">
                <a:solidFill>
                  <a:srgbClr val="000000"/>
                </a:solidFill>
                <a:latin typeface="Consolas"/>
                <a:ea typeface="Consolas"/>
                <a:cs typeface="Consolas"/>
                <a:sym typeface="Consolas"/>
              </a:rPr>
              <a:t>MyIngress.udp_acl</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err="1">
                <a:solidFill>
                  <a:srgbClr val="000000"/>
                </a:solidFill>
                <a:latin typeface="Consolas"/>
                <a:ea typeface="Consolas"/>
                <a:cs typeface="Consolas"/>
                <a:sym typeface="Consolas"/>
              </a:rPr>
              <a:t>hdr.udp.dstPort</a:t>
            </a:r>
            <a:r>
              <a:rPr lang="pt-BR" sz="1333" kern="0" dirty="0">
                <a:solidFill>
                  <a:srgbClr val="000000"/>
                </a:solidFill>
                <a:latin typeface="Consolas"/>
                <a:ea typeface="Consolas"/>
                <a:cs typeface="Consolas"/>
                <a:sym typeface="Consolas"/>
              </a:rPr>
              <a:t>": [80, 65535]</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MyIngress.drop</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graphicFrame>
        <p:nvGraphicFramePr>
          <p:cNvPr id="13" name="Google Shape;2668;p169"/>
          <p:cNvGraphicFramePr/>
          <p:nvPr>
            <p:extLst>
              <p:ext uri="{D42A27DB-BD31-4B8C-83A1-F6EECF244321}">
                <p14:modId xmlns:p14="http://schemas.microsoft.com/office/powerpoint/2010/main" val="1095115894"/>
              </p:ext>
            </p:extLst>
          </p:nvPr>
        </p:nvGraphicFramePr>
        <p:xfrm>
          <a:off x="5966207" y="1003139"/>
          <a:ext cx="6073393" cy="1524104"/>
        </p:xfrm>
        <a:graphic>
          <a:graphicData uri="http://schemas.openxmlformats.org/drawingml/2006/table">
            <a:tbl>
              <a:tblPr firstRow="1" bandRow="1">
                <a:noFill/>
              </a:tblPr>
              <a:tblGrid>
                <a:gridCol w="3203193">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 </a:t>
                      </a:r>
                      <a:r>
                        <a:rPr lang="en-US" altLang="zh-CN" sz="1900" u="none" strike="noStrike" cap="none" dirty="0" err="1"/>
                        <a:t>dstPort</a:t>
                      </a:r>
                      <a:r>
                        <a:rPr lang="zh-CN" altLang="en-US" sz="1900" u="none" strike="noStrike" cap="none" dirty="0"/>
                        <a:t> </a:t>
                      </a:r>
                      <a:r>
                        <a:rPr lang="en-US" altLang="zh-CN" sz="1900" u="none" strike="noStrike" cap="none" dirty="0"/>
                        <a:t>=</a:t>
                      </a:r>
                      <a:r>
                        <a:rPr lang="zh-CN" altLang="en-US" sz="1900" u="none" strike="noStrike" cap="none" dirty="0"/>
                        <a:t> </a:t>
                      </a:r>
                      <a:r>
                        <a:rPr lang="en-US" altLang="zh-CN" sz="1900" u="none" strike="noStrike" cap="none" dirty="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dirty="0"/>
                        <a:t> = 10.0.1.4, </a:t>
                      </a:r>
                      <a:r>
                        <a:rPr lang="en-US" altLang="zh-CN" sz="1900" u="none" strike="noStrike" cap="none" dirty="0" err="1"/>
                        <a:t>dstPort</a:t>
                      </a:r>
                      <a:r>
                        <a:rPr lang="en-US" altLang="zh-CN" sz="1900" u="none" strike="noStrike" cap="none" dirty="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4102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Exercise 2: </a:t>
            </a:r>
            <a:r>
              <a:rPr lang="en-US" altLang="zh-CN" sz="3240" dirty="0"/>
              <a:t>Load Balancing</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a:t>The first table picks one server</a:t>
            </a:r>
          </a:p>
          <a:p>
            <a:pPr marL="548626" lvl="1" indent="-277700">
              <a:spcBef>
                <a:spcPts val="175"/>
              </a:spcBef>
            </a:pPr>
            <a:r>
              <a:rPr lang="en-US" dirty="0"/>
              <a:t>The second table updates the destination IP address and egress port</a:t>
            </a:r>
            <a:endParaRPr dirty="0"/>
          </a:p>
          <a:p>
            <a:pPr marL="274313" indent="-274313">
              <a:spcBef>
                <a:spcPts val="175"/>
              </a:spcBef>
            </a:pPr>
            <a:endParaRPr lang="en-US" dirty="0"/>
          </a:p>
          <a:p>
            <a:pPr marL="274313" indent="-274313">
              <a:spcBef>
                <a:spcPts val="175"/>
              </a:spcBef>
            </a:pPr>
            <a:r>
              <a:rPr lang="en-US" dirty="0"/>
              <a:t>Control Plane</a:t>
            </a:r>
            <a:endParaRPr dirty="0"/>
          </a:p>
          <a:p>
            <a:pPr marL="548626" lvl="1" indent="-277700">
              <a:spcBef>
                <a:spcPts val="175"/>
              </a:spcBef>
            </a:pPr>
            <a:r>
              <a:rPr lang="en-US" dirty="0"/>
              <a:t>Populates table entries with specific information</a:t>
            </a:r>
            <a:endParaRPr dirty="0"/>
          </a:p>
          <a:p>
            <a:pPr marL="731502" lvl="2" indent="-223514">
              <a:spcBef>
                <a:spcPts val="125"/>
              </a:spcBef>
            </a:pPr>
            <a:r>
              <a:rPr lang="en-US" dirty="0"/>
              <a:t>Use the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66</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a:t>10.0.1.1</a:t>
            </a:r>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a:t>10.0.1.2</a:t>
            </a:r>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a:t>10.0.1.3</a:t>
            </a:r>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2098537487"/>
              </p:ext>
            </p:extLst>
          </p:nvPr>
        </p:nvGraphicFramePr>
        <p:xfrm>
          <a:off x="240298" y="3809974"/>
          <a:ext cx="6073393" cy="1143078"/>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0, 2</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bl>
          </a:graphicData>
        </a:graphic>
      </p:graphicFrame>
      <p:sp>
        <p:nvSpPr>
          <p:cNvPr id="2" name="Right Arrow 1"/>
          <p:cNvSpPr/>
          <p:nvPr/>
        </p:nvSpPr>
        <p:spPr>
          <a:xfrm>
            <a:off x="2252048" y="1822452"/>
            <a:ext cx="838200" cy="548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361191">
            <a:off x="4223745" y="1782655"/>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4501196" y="2524030"/>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bwMode="auto">
          <a:xfrm>
            <a:off x="1926400" y="1297508"/>
            <a:ext cx="885936" cy="41919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solidFill>
                  <a:srgbClr val="FFFFFF"/>
                </a:solidFill>
              </a:rPr>
              <a:t>DATA</a:t>
            </a:r>
          </a:p>
        </p:txBody>
      </p:sp>
      <p:sp>
        <p:nvSpPr>
          <p:cNvPr id="69" name="Rectangle 68"/>
          <p:cNvSpPr/>
          <p:nvPr/>
        </p:nvSpPr>
        <p:spPr bwMode="auto">
          <a:xfrm>
            <a:off x="2812336" y="1297508"/>
            <a:ext cx="707003" cy="41919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DstIP</a:t>
            </a:r>
            <a:r>
              <a:rPr lang="en-US" sz="1200" dirty="0">
                <a:solidFill>
                  <a:srgbClr val="000000"/>
                </a:solidFill>
              </a:rPr>
              <a:t>=</a:t>
            </a:r>
          </a:p>
          <a:p>
            <a:pPr algn="ctr">
              <a:defRPr/>
            </a:pPr>
            <a:r>
              <a:rPr lang="en-US" sz="1200" dirty="0">
                <a:solidFill>
                  <a:srgbClr val="000000"/>
                </a:solidFill>
              </a:rPr>
              <a:t>10.0.1.10</a:t>
            </a:r>
          </a:p>
        </p:txBody>
      </p:sp>
      <p:graphicFrame>
        <p:nvGraphicFramePr>
          <p:cNvPr id="73" name="Google Shape;2668;p169"/>
          <p:cNvGraphicFramePr/>
          <p:nvPr>
            <p:extLst>
              <p:ext uri="{D42A27DB-BD31-4B8C-83A1-F6EECF244321}">
                <p14:modId xmlns:p14="http://schemas.microsoft.com/office/powerpoint/2010/main" val="1733335291"/>
              </p:ext>
            </p:extLst>
          </p:nvPr>
        </p:nvGraphicFramePr>
        <p:xfrm>
          <a:off x="240298" y="5105296"/>
          <a:ext cx="6073393" cy="1524104"/>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meta.nhop</a:t>
                      </a:r>
                      <a:r>
                        <a:rPr lang="en-US" altLang="zh-CN" sz="1900" u="none" strike="noStrike" cap="none" dirty="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10.0.1.2,</a:t>
                      </a:r>
                      <a:r>
                        <a:rPr lang="en-US" sz="1900" u="none" strike="noStrike" cap="none" baseline="0" dirty="0"/>
                        <a:t> 2</a:t>
                      </a:r>
                      <a:endParaRPr sz="1900" u="none" strike="noStrike" cap="none" dirty="0"/>
                    </a:p>
                  </a:txBody>
                  <a:tcPr marL="91433" marR="91433" marT="45733" marB="45733"/>
                </a:tc>
                <a:extLst>
                  <a:ext uri="{0D108BD9-81ED-4DB2-BD59-A6C34878D82A}">
                    <a16:rowId xmlns:a16="http://schemas.microsoft.com/office/drawing/2014/main" val="10001"/>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meta.nhop</a:t>
                      </a:r>
                      <a:r>
                        <a:rPr lang="en-US" sz="1900" u="none" strike="noStrike" cap="none" dirty="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10.0.1.3, 3</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26395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67</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action</a:t>
            </a: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set_nhop</a:t>
            </a:r>
            <a:r>
              <a:rPr lang="en-US" sz="1333" kern="0" dirty="0">
                <a:solidFill>
                  <a:srgbClr val="000000"/>
                </a:solidFill>
                <a:latin typeface="Consolas"/>
                <a:ea typeface="Consolas"/>
                <a:cs typeface="Consolas"/>
                <a:sym typeface="Consolas"/>
              </a:rPr>
              <a:t>(bit&lt;16&gt; base, bit&lt;16&gt; count)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hash(</a:t>
            </a:r>
            <a:r>
              <a:rPr lang="en-US" sz="1333" kern="0" dirty="0" err="1">
                <a:solidFill>
                  <a:srgbClr val="000000"/>
                </a:solidFill>
                <a:latin typeface="Consolas"/>
                <a:ea typeface="Consolas"/>
                <a:cs typeface="Consolas"/>
                <a:sym typeface="Consolas"/>
              </a:rPr>
              <a:t>meta.nhop</a:t>
            </a:r>
            <a:r>
              <a:rPr lang="en-US" sz="1333" kern="0" dirty="0">
                <a:solidFill>
                  <a:srgbClr val="000000"/>
                </a:solidFill>
                <a:latin typeface="Consolas"/>
                <a:ea typeface="Consolas"/>
                <a:cs typeface="Consolas"/>
                <a:sym typeface="Consolas"/>
              </a:rPr>
              <a:t>, HashAlgorithm.crc16, base,</a:t>
            </a:r>
          </a:p>
          <a:p>
            <a:pPr>
              <a:buClr>
                <a:srgbClr val="000000"/>
              </a:buClr>
              <a:buSzPts val="1000"/>
              <a:buFont typeface="Consolas"/>
              <a:buNone/>
            </a:pPr>
            <a:r>
              <a:rPr lang="en-US" sz="1333" kern="0" dirty="0">
                <a:solidFill>
                  <a:srgbClr val="000000"/>
                </a:solidFill>
                <a:latin typeface="Consolas"/>
                <a:ea typeface="Consolas"/>
                <a:cs typeface="Consolas"/>
                <a:sym typeface="Consolas"/>
              </a:rPr>
              <a:t>           {hdr.ipv4.srcAddr, hdr.ipv4.dstAddr,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hdr.ipv4.protocol, </a:t>
            </a:r>
            <a:r>
              <a:rPr lang="en-US" sz="1333" kern="0" dirty="0" err="1">
                <a:solidFill>
                  <a:srgbClr val="000000"/>
                </a:solidFill>
                <a:latin typeface="Consolas"/>
                <a:ea typeface="Consolas"/>
                <a:cs typeface="Consolas"/>
                <a:sym typeface="Consolas"/>
              </a:rPr>
              <a:t>hdr.udp.srcPort</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hdr.udp.dstPort</a:t>
            </a:r>
            <a:r>
              <a:rPr lang="en-US" sz="1333" kern="0" dirty="0">
                <a:solidFill>
                  <a:srgbClr val="000000"/>
                </a:solidFill>
                <a:latin typeface="Consolas"/>
                <a:ea typeface="Consolas"/>
                <a:cs typeface="Consolas"/>
                <a:sym typeface="Consolas"/>
              </a:rPr>
              <a:t>}, count);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table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lb_select</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hdr.ipv4.dstAddr</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exact</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set_nhop</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NoAction</a:t>
            </a:r>
            <a:r>
              <a:rPr lang="en-US" altLang="zh-CN"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4" idx="1"/>
            <a:endCxn id="2" idx="1"/>
          </p:cNvCxnSpPr>
          <p:nvPr/>
        </p:nvCxnSpPr>
        <p:spPr>
          <a:xfrm flipH="1">
            <a:off x="5402534" y="1866861"/>
            <a:ext cx="512873" cy="170065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455059" cy="38416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8377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Google Shape;2668;p169"/>
          <p:cNvGraphicFramePr/>
          <p:nvPr>
            <p:extLst>
              <p:ext uri="{D42A27DB-BD31-4B8C-83A1-F6EECF244321}">
                <p14:modId xmlns:p14="http://schemas.microsoft.com/office/powerpoint/2010/main" val="1597003947"/>
              </p:ext>
            </p:extLst>
          </p:nvPr>
        </p:nvGraphicFramePr>
        <p:xfrm>
          <a:off x="5915407" y="1295322"/>
          <a:ext cx="6073393" cy="1143078"/>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0, 2</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bl>
          </a:graphicData>
        </a:graphic>
      </p:graphicFrame>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"build/load_balance.p4info",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load_balance.json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a:t>
            </a:r>
            <a:r>
              <a:rPr lang="en-US" sz="1333" kern="0" dirty="0" err="1">
                <a:solidFill>
                  <a:srgbClr val="000000"/>
                </a:solidFill>
                <a:latin typeface="Consolas"/>
                <a:ea typeface="Consolas"/>
                <a:cs typeface="Consolas"/>
                <a:sym typeface="Consolas"/>
              </a:rPr>
              <a:t>MyIngress.lb_select</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"hdr.ipv4.dstAddr": ["10.0.1.10", 32]</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MyIngress.set_nhop</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"base": 0,</a:t>
            </a:r>
          </a:p>
          <a:p>
            <a:pPr>
              <a:buClr>
                <a:srgbClr val="0000FF"/>
              </a:buClr>
              <a:buSzPts val="1000"/>
            </a:pPr>
            <a:r>
              <a:rPr lang="en-US" sz="1333" kern="0" dirty="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spTree>
    <p:extLst>
      <p:ext uri="{BB962C8B-B14F-4D97-AF65-F5344CB8AC3E}">
        <p14:creationId xmlns:p14="http://schemas.microsoft.com/office/powerpoint/2010/main" val="1063194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68</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638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action</a:t>
            </a: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set_ip_egress</a:t>
            </a:r>
            <a:r>
              <a:rPr lang="en-US" sz="1333" kern="0" dirty="0">
                <a:solidFill>
                  <a:srgbClr val="000000"/>
                </a:solidFill>
                <a:latin typeface="Consolas"/>
                <a:ea typeface="Consolas"/>
                <a:cs typeface="Consolas"/>
                <a:sym typeface="Consolas"/>
              </a:rPr>
              <a:t>(bit&lt;32&gt; </a:t>
            </a:r>
            <a:r>
              <a:rPr lang="en-US" sz="1333" kern="0" dirty="0" err="1">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egressSpec_t</a:t>
            </a:r>
            <a:r>
              <a:rPr lang="en-US" sz="1333" kern="0" dirty="0">
                <a:solidFill>
                  <a:srgbClr val="000000"/>
                </a:solidFill>
                <a:latin typeface="Consolas"/>
                <a:ea typeface="Consolas"/>
                <a:cs typeface="Consolas"/>
                <a:sym typeface="Consolas"/>
              </a:rPr>
              <a:t> port)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hdr.ipv4.dstAddr = </a:t>
            </a:r>
            <a:r>
              <a:rPr lang="en-US" sz="1333" kern="0" dirty="0" err="1">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table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lb_set</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meta.nhop</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exact</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set_ip_egress</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NoAction</a:t>
            </a:r>
            <a:r>
              <a:rPr lang="en-US" altLang="zh-CN"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2;</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apply</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if (</a:t>
            </a:r>
            <a:r>
              <a:rPr lang="en-US" altLang="zh-CN" sz="1333" kern="0" dirty="0" err="1">
                <a:solidFill>
                  <a:srgbClr val="000000"/>
                </a:solidFill>
                <a:latin typeface="Consolas"/>
                <a:ea typeface="Consolas"/>
                <a:cs typeface="Consolas"/>
                <a:sym typeface="Consolas"/>
              </a:rPr>
              <a:t>hdr.udp.isValid</a:t>
            </a:r>
            <a:r>
              <a:rPr lang="en-US" altLang="zh-CN"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lb_select.apply</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lb_set.apply</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1" idx="1"/>
            <a:endCxn id="2" idx="1"/>
          </p:cNvCxnSpPr>
          <p:nvPr/>
        </p:nvCxnSpPr>
        <p:spPr>
          <a:xfrm flipH="1">
            <a:off x="5638800" y="1752652"/>
            <a:ext cx="319035" cy="1586263"/>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656494" cy="3384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257800" y="1648630"/>
            <a:ext cx="381000" cy="3380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"build/load_balance.p4info",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load_balance.json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a:t>
            </a:r>
            <a:r>
              <a:rPr lang="en-US" sz="1333" kern="0" dirty="0" err="1">
                <a:solidFill>
                  <a:srgbClr val="000000"/>
                </a:solidFill>
                <a:latin typeface="Consolas"/>
                <a:ea typeface="Consolas"/>
                <a:cs typeface="Consolas"/>
                <a:sym typeface="Consolas"/>
              </a:rPr>
              <a:t>MyIngress.ecmp_set</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err="1">
                <a:solidFill>
                  <a:srgbClr val="000000"/>
                </a:solidFill>
                <a:latin typeface="Consolas"/>
                <a:ea typeface="Consolas"/>
                <a:cs typeface="Consolas"/>
                <a:sym typeface="Consolas"/>
              </a:rPr>
              <a:t>meta.nhop</a:t>
            </a:r>
            <a:r>
              <a:rPr lang="pt-BR" sz="1333" kern="0" dirty="0">
                <a:solidFill>
                  <a:srgbClr val="000000"/>
                </a:solidFill>
                <a:latin typeface="Consolas"/>
                <a:ea typeface="Consolas"/>
                <a:cs typeface="Consolas"/>
                <a:sym typeface="Consolas"/>
              </a:rPr>
              <a:t>": 0</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MyIngress.set_ip_egress</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 "10.0.1.2"</a:t>
            </a:r>
          </a:p>
          <a:p>
            <a:pPr>
              <a:buClr>
                <a:srgbClr val="0000FF"/>
              </a:buClr>
              <a:buSzPts val="1000"/>
            </a:pPr>
            <a:r>
              <a:rPr lang="en-US" sz="1333" kern="0" dirty="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graphicFrame>
        <p:nvGraphicFramePr>
          <p:cNvPr id="11" name="Google Shape;2668;p169"/>
          <p:cNvGraphicFramePr/>
          <p:nvPr>
            <p:extLst>
              <p:ext uri="{D42A27DB-BD31-4B8C-83A1-F6EECF244321}">
                <p14:modId xmlns:p14="http://schemas.microsoft.com/office/powerpoint/2010/main" val="1736468341"/>
              </p:ext>
            </p:extLst>
          </p:nvPr>
        </p:nvGraphicFramePr>
        <p:xfrm>
          <a:off x="5957835" y="990600"/>
          <a:ext cx="6073393" cy="1524104"/>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meta.nhop</a:t>
                      </a:r>
                      <a:r>
                        <a:rPr lang="en-US" altLang="zh-CN" sz="1900" u="none" strike="noStrike" cap="none" dirty="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10.0.1.2,</a:t>
                      </a:r>
                      <a:r>
                        <a:rPr lang="en-US" sz="1900" u="none" strike="noStrike" cap="none" baseline="0" dirty="0"/>
                        <a:t> 2</a:t>
                      </a:r>
                      <a:endParaRPr sz="1900" u="none" strike="noStrike" cap="none" dirty="0"/>
                    </a:p>
                  </a:txBody>
                  <a:tcPr marL="91433" marR="91433" marT="45733" marB="45733"/>
                </a:tc>
                <a:extLst>
                  <a:ext uri="{0D108BD9-81ED-4DB2-BD59-A6C34878D82A}">
                    <a16:rowId xmlns:a16="http://schemas.microsoft.com/office/drawing/2014/main" val="10001"/>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meta.nhop</a:t>
                      </a:r>
                      <a:r>
                        <a:rPr lang="en-US" sz="1900" u="none" strike="noStrike" cap="none" dirty="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10.0.1.3, 3</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
        <p:nvSpPr>
          <p:cNvPr id="13" name="Google Shape;2433;p155"/>
          <p:cNvSpPr/>
          <p:nvPr/>
        </p:nvSpPr>
        <p:spPr>
          <a:xfrm>
            <a:off x="485943" y="5181599"/>
            <a:ext cx="4654257" cy="1252419"/>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741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Group Discussion</a:t>
            </a:r>
          </a:p>
        </p:txBody>
      </p:sp>
      <p:sp>
        <p:nvSpPr>
          <p:cNvPr id="3" name="Content Placeholder 2"/>
          <p:cNvSpPr>
            <a:spLocks noGrp="1"/>
          </p:cNvSpPr>
          <p:nvPr>
            <p:ph idx="1"/>
          </p:nvPr>
        </p:nvSpPr>
        <p:spPr/>
        <p:txBody>
          <a:bodyPr>
            <a:normAutofit/>
          </a:bodyPr>
          <a:lstStyle/>
          <a:p>
            <a:r>
              <a:rPr lang="en-US" dirty="0"/>
              <a:t>Topic: programmable networks</a:t>
            </a:r>
          </a:p>
          <a:p>
            <a:pPr lvl="1"/>
            <a:r>
              <a:rPr lang="en-US" altLang="zh-CN" dirty="0"/>
              <a:t>What are the differences between traditional fixed-function switches and new-generation programmable switches? Can you come up with some new applications enabled by programmable switches?</a:t>
            </a:r>
            <a:endParaRPr lang="en-US" dirty="0"/>
          </a:p>
          <a:p>
            <a:endParaRPr lang="en-US" dirty="0"/>
          </a:p>
          <a:p>
            <a:r>
              <a:rPr lang="en-US" dirty="0"/>
              <a:t>Discuss in groups, and each group chooses a leader to summarize the discussion</a:t>
            </a:r>
          </a:p>
          <a:p>
            <a:pPr lvl="1"/>
            <a:r>
              <a:rPr lang="en-US" b="1" dirty="0">
                <a:solidFill>
                  <a:schemeClr val="accent5"/>
                </a:solidFill>
              </a:rPr>
              <a:t>Everyone should speak.</a:t>
            </a:r>
          </a:p>
          <a:p>
            <a:pPr lvl="1"/>
            <a:r>
              <a:rPr lang="en-US" b="1" dirty="0">
                <a:solidFill>
                  <a:schemeClr val="accent5"/>
                </a:solidFill>
              </a:rPr>
              <a:t>Turn on your audio and video. Do not mute.</a:t>
            </a:r>
          </a:p>
        </p:txBody>
      </p:sp>
      <p:sp>
        <p:nvSpPr>
          <p:cNvPr id="6" name="Slide Number Placeholder 5"/>
          <p:cNvSpPr>
            <a:spLocks noGrp="1"/>
          </p:cNvSpPr>
          <p:nvPr>
            <p:ph type="sldNum" sz="quarter" idx="12"/>
          </p:nvPr>
        </p:nvSpPr>
        <p:spPr/>
        <p:txBody>
          <a:bodyPr/>
          <a:lstStyle/>
          <a:p>
            <a:fld id="{A190D881-957A-7944-A8D0-1584E528B88F}" type="slidenum">
              <a:rPr lang="en-US" smtClean="0"/>
              <a:pPr/>
              <a:t>69</a:t>
            </a:fld>
            <a:endParaRPr lang="en-US"/>
          </a:p>
        </p:txBody>
      </p:sp>
    </p:spTree>
    <p:extLst>
      <p:ext uri="{BB962C8B-B14F-4D97-AF65-F5344CB8AC3E}">
        <p14:creationId xmlns:p14="http://schemas.microsoft.com/office/powerpoint/2010/main" val="2806875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866093" y="3105699"/>
            <a:ext cx="3113680" cy="1846087"/>
          </a:xfrm>
          <a:prstGeom prst="rect">
            <a:avLst/>
          </a:prstGeom>
        </p:spPr>
      </p:pic>
      <p:grpSp>
        <p:nvGrpSpPr>
          <p:cNvPr id="60" name="Group 59"/>
          <p:cNvGrpSpPr/>
          <p:nvPr/>
        </p:nvGrpSpPr>
        <p:grpSpPr>
          <a:xfrm>
            <a:off x="4644571" y="1828800"/>
            <a:ext cx="5500914" cy="4397829"/>
            <a:chOff x="4644571" y="1828800"/>
            <a:chExt cx="5500914" cy="4397829"/>
          </a:xfrm>
        </p:grpSpPr>
        <p:grpSp>
          <p:nvGrpSpPr>
            <p:cNvPr id="35" name="Group 34"/>
            <p:cNvGrpSpPr/>
            <p:nvPr/>
          </p:nvGrpSpPr>
          <p:grpSpPr>
            <a:xfrm>
              <a:off x="6547367" y="2039972"/>
              <a:ext cx="3083723" cy="4027200"/>
              <a:chOff x="6547367" y="2039972"/>
              <a:chExt cx="3083723" cy="402720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 Switch OS</a:t>
                </a:r>
              </a:p>
            </p:txBody>
          </p:sp>
          <p:pic>
            <p:nvPicPr>
              <p:cNvPr id="10" name="Picture 9"/>
              <p:cNvPicPr>
                <a:picLocks noChangeAspect="1"/>
              </p:cNvPicPr>
              <p:nvPr/>
            </p:nvPicPr>
            <p:blipFill>
              <a:blip r:embed="rId4"/>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a:solidFill>
                      <a:srgbClr val="2B69B7"/>
                    </a:solidFill>
                  </a:rPr>
                  <a:t>Driver</a:t>
                </a:r>
                <a:endParaRPr lang="en-US" sz="2400" dirty="0">
                  <a:solidFill>
                    <a:srgbClr val="2B69B7"/>
                  </a:solidFill>
                </a:endParaRPr>
              </a:p>
            </p:txBody>
          </p:sp>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OSPF</a:t>
                </a: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BGP</a:t>
                </a: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etc</a:t>
                </a:r>
                <a:r>
                  <a:rPr lang="en-US" sz="2000" dirty="0">
                    <a:solidFill>
                      <a:srgbClr val="2B69B7"/>
                    </a:solidFill>
                  </a:rPr>
                  <a:t>.</a:t>
                </a: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44571" y="1828800"/>
              <a:ext cx="5500914" cy="4397829"/>
              <a:chOff x="4644571" y="1828800"/>
              <a:chExt cx="5500914" cy="4397829"/>
            </a:xfrm>
          </p:grpSpPr>
          <p:cxnSp>
            <p:nvCxnSpPr>
              <p:cNvPr id="47" name="Straight Connector 46"/>
              <p:cNvCxnSpPr>
                <a:endCxn id="55" idx="0"/>
              </p:cNvCxnSpPr>
              <p:nvPr/>
            </p:nvCxnSpPr>
            <p:spPr>
              <a:xfrm flipV="1">
                <a:off x="4644571" y="1828800"/>
                <a:ext cx="1524000" cy="177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5" idx="3"/>
              </p:cNvCxnSpPr>
              <p:nvPr/>
            </p:nvCxnSpPr>
            <p:spPr>
              <a:xfrm flipH="1" flipV="1">
                <a:off x="4644571" y="4219010"/>
                <a:ext cx="1538514" cy="1993104"/>
              </a:xfrm>
              <a:prstGeom prst="line">
                <a:avLst/>
              </a:prstGeom>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6168571" y="1828800"/>
                <a:ext cx="3976914" cy="4397829"/>
              </a:xfrm>
              <a:custGeom>
                <a:avLst/>
                <a:gdLst>
                  <a:gd name="connsiteX0" fmla="*/ 0 w 3976914"/>
                  <a:gd name="connsiteY0" fmla="*/ 0 h 4397829"/>
                  <a:gd name="connsiteX1" fmla="*/ 3976914 w 3976914"/>
                  <a:gd name="connsiteY1" fmla="*/ 0 h 4397829"/>
                  <a:gd name="connsiteX2" fmla="*/ 3962400 w 3976914"/>
                  <a:gd name="connsiteY2" fmla="*/ 4397829 h 4397829"/>
                  <a:gd name="connsiteX3" fmla="*/ 14514 w 3976914"/>
                  <a:gd name="connsiteY3" fmla="*/ 4383314 h 4397829"/>
                </a:gdLst>
                <a:ahLst/>
                <a:cxnLst>
                  <a:cxn ang="0">
                    <a:pos x="connsiteX0" y="connsiteY0"/>
                  </a:cxn>
                  <a:cxn ang="0">
                    <a:pos x="connsiteX1" y="connsiteY1"/>
                  </a:cxn>
                  <a:cxn ang="0">
                    <a:pos x="connsiteX2" y="connsiteY2"/>
                  </a:cxn>
                  <a:cxn ang="0">
                    <a:pos x="connsiteX3" y="connsiteY3"/>
                  </a:cxn>
                </a:cxnLst>
                <a:rect l="l" t="t" r="r" b="b"/>
                <a:pathLst>
                  <a:path w="3976914" h="4397829">
                    <a:moveTo>
                      <a:pt x="0" y="0"/>
                    </a:moveTo>
                    <a:lnTo>
                      <a:pt x="3976914" y="0"/>
                    </a:lnTo>
                    <a:lnTo>
                      <a:pt x="3962400" y="4397829"/>
                    </a:lnTo>
                    <a:lnTo>
                      <a:pt x="14514" y="43833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Tree>
    <p:extLst>
      <p:ext uri="{BB962C8B-B14F-4D97-AF65-F5344CB8AC3E}">
        <p14:creationId xmlns:p14="http://schemas.microsoft.com/office/powerpoint/2010/main" val="6067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Summary</a:t>
            </a:r>
          </a:p>
        </p:txBody>
      </p:sp>
      <p:sp>
        <p:nvSpPr>
          <p:cNvPr id="3" name="Content Placeholder 2"/>
          <p:cNvSpPr>
            <a:spLocks noGrp="1"/>
          </p:cNvSpPr>
          <p:nvPr>
            <p:ph idx="1"/>
          </p:nvPr>
        </p:nvSpPr>
        <p:spPr/>
        <p:txBody>
          <a:bodyPr>
            <a:normAutofit/>
          </a:bodyPr>
          <a:lstStyle/>
          <a:p>
            <a:r>
              <a:rPr lang="en-US" b="1" dirty="0">
                <a:solidFill>
                  <a:schemeClr val="accent5"/>
                </a:solidFill>
              </a:rPr>
              <a:t>Programmable networks: </a:t>
            </a:r>
            <a:r>
              <a:rPr lang="en-US" b="1" dirty="0"/>
              <a:t>programmable switches enable fast development and deployment of new data plane functionalities</a:t>
            </a:r>
          </a:p>
          <a:p>
            <a:pPr lvl="1"/>
            <a:endParaRPr lang="en-US" dirty="0"/>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r>
              <a:rPr lang="en-US" b="1" dirty="0">
                <a:solidFill>
                  <a:schemeClr val="accent5"/>
                </a:solidFill>
              </a:rPr>
              <a:t>Next lecture: </a:t>
            </a:r>
            <a:r>
              <a:rPr lang="en-US" b="1" dirty="0"/>
              <a:t>link layer</a:t>
            </a:r>
          </a:p>
        </p:txBody>
      </p:sp>
      <p:sp>
        <p:nvSpPr>
          <p:cNvPr id="6" name="Slide Number Placeholder 5"/>
          <p:cNvSpPr>
            <a:spLocks noGrp="1"/>
          </p:cNvSpPr>
          <p:nvPr>
            <p:ph type="sldNum" sz="quarter" idx="12"/>
          </p:nvPr>
        </p:nvSpPr>
        <p:spPr/>
        <p:txBody>
          <a:bodyPr/>
          <a:lstStyle/>
          <a:p>
            <a:fld id="{A190D881-957A-7944-A8D0-1584E528B88F}" type="slidenum">
              <a:rPr lang="en-US" smtClean="0"/>
              <a:pPr/>
              <a:t>70</a:t>
            </a:fld>
            <a:endParaRPr lang="en-US"/>
          </a:p>
        </p:txBody>
      </p:sp>
    </p:spTree>
    <p:extLst>
      <p:ext uri="{BB962C8B-B14F-4D97-AF65-F5344CB8AC3E}">
        <p14:creationId xmlns:p14="http://schemas.microsoft.com/office/powerpoint/2010/main" val="34712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79638"/>
            <a:ext cx="7886700" cy="2316163"/>
          </a:xfrm>
        </p:spPr>
        <p:txBody>
          <a:bodyPr/>
          <a:lstStyle/>
          <a:p>
            <a:pPr algn="ctr"/>
            <a:r>
              <a:rPr lang="en-US" b="1">
                <a:solidFill>
                  <a:schemeClr val="accent5"/>
                </a:solidFill>
              </a:rPr>
              <a:t>Thanks!</a:t>
            </a:r>
            <a:br>
              <a:rPr lang="en-US" b="1">
                <a:solidFill>
                  <a:schemeClr val="accent5"/>
                </a:solidFill>
              </a:rPr>
            </a:br>
            <a:r>
              <a:rPr lang="en-US" b="1" dirty="0">
                <a:solidFill>
                  <a:schemeClr val="accent5"/>
                </a:solidFill>
              </a:rPr>
              <a:t>Q&amp;A</a:t>
            </a:r>
          </a:p>
        </p:txBody>
      </p:sp>
      <p:sp>
        <p:nvSpPr>
          <p:cNvPr id="4" name="Slide Number Placeholder 3"/>
          <p:cNvSpPr>
            <a:spLocks noGrp="1"/>
          </p:cNvSpPr>
          <p:nvPr>
            <p:ph type="sldNum" sz="quarter" idx="12"/>
          </p:nvPr>
        </p:nvSpPr>
        <p:spPr/>
        <p:txBody>
          <a:bodyPr/>
          <a:lstStyle/>
          <a:p>
            <a:fld id="{1C91BF9F-A6D6-9C44-9AC2-A799D1CC7BF8}" type="slidenum">
              <a:rPr lang="en-US" smtClean="0"/>
              <a:t>71</a:t>
            </a:fld>
            <a:endParaRPr lang="en-US"/>
          </a:p>
        </p:txBody>
      </p:sp>
    </p:spTree>
    <p:extLst>
      <p:ext uri="{BB962C8B-B14F-4D97-AF65-F5344CB8AC3E}">
        <p14:creationId xmlns:p14="http://schemas.microsoft.com/office/powerpoint/2010/main" val="185075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52"/>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V1Model Standard Metadata</a:t>
            </a:r>
            <a:endParaRPr/>
          </a:p>
        </p:txBody>
      </p:sp>
      <p:sp>
        <p:nvSpPr>
          <p:cNvPr id="2390" name="Google Shape;2390;p152"/>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72</a:t>
            </a:fld>
            <a:endParaRPr/>
          </a:p>
        </p:txBody>
      </p:sp>
      <p:sp>
        <p:nvSpPr>
          <p:cNvPr id="2391" name="Google Shape;2391;p152"/>
          <p:cNvSpPr txBox="1"/>
          <p:nvPr/>
        </p:nvSpPr>
        <p:spPr>
          <a:xfrm>
            <a:off x="203200" y="990600"/>
            <a:ext cx="55532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100"/>
              <a:buFont typeface="Arial"/>
              <a:buNone/>
            </a:pPr>
            <a:r>
              <a:rPr lang="en-US" sz="1733" kern="0">
                <a:solidFill>
                  <a:srgbClr val="0000FF"/>
                </a:solidFill>
                <a:latin typeface="Consolas"/>
                <a:ea typeface="Consolas"/>
                <a:cs typeface="Consolas"/>
                <a:sym typeface="Consolas"/>
              </a:rPr>
              <a:t>struct</a:t>
            </a:r>
            <a:r>
              <a:rPr lang="en-US" sz="1733" kern="0">
                <a:solidFill>
                  <a:srgbClr val="000000"/>
                </a:solidFill>
                <a:latin typeface="Consolas"/>
                <a:ea typeface="Consolas"/>
                <a:cs typeface="Consolas"/>
                <a:sym typeface="Consolas"/>
              </a:rPr>
              <a:t> standard_metadata_t {</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ingress_port;</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egress_spec;</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clone_spec;</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instance_type;</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drop;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recirculate_port;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packet_length;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enq_timestamp;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enq_qdepth;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deq_timedelta;</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deq_qdepth;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bit&lt;48&gt; ingress_global_timestamp;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lf_field_list;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mcast_grp;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resubmit_flag;</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egress_rid;</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checksum_error;</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250"/>
              <a:buFont typeface="Consolas"/>
              <a:buNone/>
            </a:pPr>
            <a:endParaRPr sz="1733" kern="0">
              <a:solidFill>
                <a:srgbClr val="000000"/>
              </a:solidFill>
              <a:latin typeface="Consolas"/>
              <a:ea typeface="Consolas"/>
              <a:cs typeface="Consolas"/>
              <a:sym typeface="Consolas"/>
            </a:endParaRPr>
          </a:p>
        </p:txBody>
      </p:sp>
      <p:sp>
        <p:nvSpPr>
          <p:cNvPr id="2392" name="Google Shape;2392;p152"/>
          <p:cNvSpPr txBox="1"/>
          <p:nvPr/>
        </p:nvSpPr>
        <p:spPr>
          <a:xfrm>
            <a:off x="6411633" y="990600"/>
            <a:ext cx="5374000" cy="5486400"/>
          </a:xfrm>
          <a:prstGeom prst="rect">
            <a:avLst/>
          </a:prstGeom>
          <a:noFill/>
          <a:ln>
            <a:noFill/>
          </a:ln>
        </p:spPr>
        <p:txBody>
          <a:bodyPr spcFirstLastPara="1" wrap="square" lIns="121900" tIns="60933" rIns="121900" bIns="60933" anchor="t" anchorCtr="0">
            <a:noAutofit/>
          </a:bodyPr>
          <a:lstStyle/>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ingress_port</a:t>
            </a:r>
            <a:r>
              <a:rPr lang="en-US" sz="2400" kern="0">
                <a:solidFill>
                  <a:srgbClr val="000000"/>
                </a:solidFill>
                <a:ea typeface="Arial"/>
                <a:cs typeface="Arial"/>
                <a:sym typeface="Arial"/>
              </a:rPr>
              <a:t> - the port on which the packet arrived</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egress_spec</a:t>
            </a:r>
            <a:r>
              <a:rPr lang="en-US" sz="2400" kern="0">
                <a:solidFill>
                  <a:srgbClr val="000000"/>
                </a:solidFill>
                <a:ea typeface="Arial"/>
                <a:cs typeface="Arial"/>
                <a:sym typeface="Arial"/>
              </a:rPr>
              <a:t> - the port to which the packet should be sent to</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egress_port</a:t>
            </a:r>
            <a:r>
              <a:rPr lang="en-US" sz="2400" kern="0">
                <a:solidFill>
                  <a:srgbClr val="000000"/>
                </a:solidFill>
                <a:ea typeface="Arial"/>
                <a:cs typeface="Arial"/>
                <a:sym typeface="Arial"/>
              </a:rPr>
              <a:t> - the port that the packet will be sent out of (read only in egress pipeline)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155340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58"/>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bit&lt;48&gt; macAddr_t;	</a:t>
            </a:r>
            <a:endParaRPr/>
          </a:p>
          <a:p>
            <a:pPr marL="0" indent="0">
              <a:spcBef>
                <a:spcPts val="20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bit&lt;32&gt; ip4Addr_t;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ethernet_t {</a:t>
            </a:r>
            <a:endParaRPr/>
          </a:p>
          <a:p>
            <a:pPr marL="0" indent="0">
              <a:spcBef>
                <a:spcPts val="200"/>
              </a:spcBef>
              <a:buSzPts val="275"/>
              <a:buNone/>
            </a:pPr>
            <a:r>
              <a:rPr lang="en-US" sz="1467">
                <a:latin typeface="Consolas"/>
                <a:ea typeface="Consolas"/>
                <a:cs typeface="Consolas"/>
                <a:sym typeface="Consolas"/>
              </a:rPr>
              <a:t>  macAddr_t dstAddr;	</a:t>
            </a:r>
            <a:endParaRPr/>
          </a:p>
          <a:p>
            <a:pPr marL="0" indent="0">
              <a:spcBef>
                <a:spcPts val="200"/>
              </a:spcBef>
              <a:buSzPts val="275"/>
              <a:buNone/>
            </a:pPr>
            <a:r>
              <a:rPr lang="en-US" sz="1467">
                <a:latin typeface="Consolas"/>
                <a:ea typeface="Consolas"/>
                <a:cs typeface="Consolas"/>
                <a:sym typeface="Consolas"/>
              </a:rPr>
              <a:t>  macAddr_t srcAddr;	</a:t>
            </a:r>
            <a:endParaRPr/>
          </a:p>
          <a:p>
            <a:pPr marL="0" indent="0">
              <a:spcBef>
                <a:spcPts val="200"/>
              </a:spcBef>
              <a:buSzPts val="275"/>
              <a:buNone/>
            </a:pPr>
            <a:r>
              <a:rPr lang="en-US" sz="1467">
                <a:latin typeface="Consolas"/>
                <a:ea typeface="Consolas"/>
                <a:cs typeface="Consolas"/>
                <a:sym typeface="Consolas"/>
              </a:rPr>
              <a:t>  bit&lt;16&gt;   etherType;	</a:t>
            </a:r>
            <a:endParaRPr/>
          </a:p>
          <a:p>
            <a:pPr marL="0" indent="0">
              <a:spcBef>
                <a:spcPts val="200"/>
              </a:spcBef>
              <a:buSzPts val="275"/>
              <a:buNone/>
            </a:pPr>
            <a:r>
              <a:rPr lang="en-US" sz="1467">
                <a:latin typeface="Consolas"/>
                <a:ea typeface="Consolas"/>
                <a:cs typeface="Consolas"/>
                <a:sym typeface="Consolas"/>
              </a:rPr>
              <a: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ipv4_t {	</a:t>
            </a:r>
            <a:endParaRPr/>
          </a:p>
          <a:p>
            <a:pPr marL="0" indent="0">
              <a:spcBef>
                <a:spcPts val="200"/>
              </a:spcBef>
              <a:buSzPts val="275"/>
              <a:buNone/>
            </a:pPr>
            <a:r>
              <a:rPr lang="en-US" sz="1467">
                <a:latin typeface="Consolas"/>
                <a:ea typeface="Consolas"/>
                <a:cs typeface="Consolas"/>
                <a:sym typeface="Consolas"/>
              </a:rPr>
              <a:t>  bit&lt;4&gt;    version;	</a:t>
            </a:r>
            <a:endParaRPr/>
          </a:p>
          <a:p>
            <a:pPr marL="0" indent="0">
              <a:spcBef>
                <a:spcPts val="200"/>
              </a:spcBef>
              <a:buSzPts val="275"/>
              <a:buNone/>
            </a:pPr>
            <a:r>
              <a:rPr lang="en-US" sz="1467">
                <a:latin typeface="Consolas"/>
                <a:ea typeface="Consolas"/>
                <a:cs typeface="Consolas"/>
                <a:sym typeface="Consolas"/>
              </a:rPr>
              <a:t>  bit&lt;4&gt;    ihl;	</a:t>
            </a:r>
            <a:endParaRPr/>
          </a:p>
          <a:p>
            <a:pPr marL="0" indent="0">
              <a:spcBef>
                <a:spcPts val="200"/>
              </a:spcBef>
              <a:buSzPts val="275"/>
              <a:buNone/>
            </a:pPr>
            <a:r>
              <a:rPr lang="en-US" sz="1467">
                <a:latin typeface="Consolas"/>
                <a:ea typeface="Consolas"/>
                <a:cs typeface="Consolas"/>
                <a:sym typeface="Consolas"/>
              </a:rPr>
              <a:t>  bit&lt;8&gt;    diffserv;	</a:t>
            </a:r>
            <a:endParaRPr/>
          </a:p>
          <a:p>
            <a:pPr marL="0" indent="0">
              <a:spcBef>
                <a:spcPts val="200"/>
              </a:spcBef>
              <a:buSzPts val="275"/>
              <a:buNone/>
            </a:pPr>
            <a:r>
              <a:rPr lang="en-US" sz="1467">
                <a:latin typeface="Consolas"/>
                <a:ea typeface="Consolas"/>
                <a:cs typeface="Consolas"/>
                <a:sym typeface="Consolas"/>
              </a:rPr>
              <a:t>  bit&lt;16&gt;   totalLen;	</a:t>
            </a:r>
            <a:endParaRPr/>
          </a:p>
          <a:p>
            <a:pPr marL="0" indent="0">
              <a:spcBef>
                <a:spcPts val="200"/>
              </a:spcBef>
              <a:buSzPts val="275"/>
              <a:buNone/>
            </a:pPr>
            <a:r>
              <a:rPr lang="en-US" sz="1467">
                <a:latin typeface="Consolas"/>
                <a:ea typeface="Consolas"/>
                <a:cs typeface="Consolas"/>
                <a:sym typeface="Consolas"/>
              </a:rPr>
              <a:t>  bit&lt;16&gt;   identification;	</a:t>
            </a:r>
            <a:endParaRPr/>
          </a:p>
          <a:p>
            <a:pPr marL="0" indent="0">
              <a:spcBef>
                <a:spcPts val="200"/>
              </a:spcBef>
              <a:buSzPts val="275"/>
              <a:buNone/>
            </a:pPr>
            <a:r>
              <a:rPr lang="en-US" sz="1467">
                <a:latin typeface="Consolas"/>
                <a:ea typeface="Consolas"/>
                <a:cs typeface="Consolas"/>
                <a:sym typeface="Consolas"/>
              </a:rPr>
              <a:t>  bit&lt;3&gt;    flags;	</a:t>
            </a:r>
            <a:endParaRPr/>
          </a:p>
          <a:p>
            <a:pPr marL="0" indent="0">
              <a:spcBef>
                <a:spcPts val="200"/>
              </a:spcBef>
              <a:buSzPts val="275"/>
              <a:buNone/>
            </a:pPr>
            <a:r>
              <a:rPr lang="en-US" sz="1467">
                <a:latin typeface="Consolas"/>
                <a:ea typeface="Consolas"/>
                <a:cs typeface="Consolas"/>
                <a:sym typeface="Consolas"/>
              </a:rPr>
              <a:t>  bit&lt;13&gt;   fragOffset;	</a:t>
            </a:r>
            <a:endParaRPr/>
          </a:p>
          <a:p>
            <a:pPr marL="0" indent="0">
              <a:spcBef>
                <a:spcPts val="200"/>
              </a:spcBef>
              <a:buSzPts val="275"/>
              <a:buNone/>
            </a:pPr>
            <a:r>
              <a:rPr lang="en-US" sz="1467">
                <a:latin typeface="Consolas"/>
                <a:ea typeface="Consolas"/>
                <a:cs typeface="Consolas"/>
                <a:sym typeface="Consolas"/>
              </a:rPr>
              <a:t>  bit&lt;8&gt;    ttl;	</a:t>
            </a:r>
            <a:endParaRPr/>
          </a:p>
          <a:p>
            <a:pPr marL="0" indent="0">
              <a:spcBef>
                <a:spcPts val="200"/>
              </a:spcBef>
              <a:buSzPts val="275"/>
              <a:buNone/>
            </a:pPr>
            <a:r>
              <a:rPr lang="en-US" sz="1467">
                <a:latin typeface="Consolas"/>
                <a:ea typeface="Consolas"/>
                <a:cs typeface="Consolas"/>
                <a:sym typeface="Consolas"/>
              </a:rPr>
              <a:t>  bit&lt;8&gt;    protocol;	</a:t>
            </a:r>
            <a:endParaRPr/>
          </a:p>
          <a:p>
            <a:pPr marL="0" indent="0">
              <a:spcBef>
                <a:spcPts val="200"/>
              </a:spcBef>
              <a:buSzPts val="275"/>
              <a:buNone/>
            </a:pPr>
            <a:r>
              <a:rPr lang="en-US" sz="1467">
                <a:latin typeface="Consolas"/>
                <a:ea typeface="Consolas"/>
                <a:cs typeface="Consolas"/>
                <a:sym typeface="Consolas"/>
              </a:rPr>
              <a:t>  bit&lt;16&gt;   hdrChecksum;	</a:t>
            </a:r>
            <a:endParaRPr/>
          </a:p>
          <a:p>
            <a:pPr marL="0" indent="0">
              <a:spcBef>
                <a:spcPts val="200"/>
              </a:spcBef>
              <a:buSzPts val="275"/>
              <a:buNone/>
            </a:pPr>
            <a:r>
              <a:rPr lang="en-US" sz="1467">
                <a:latin typeface="Consolas"/>
                <a:ea typeface="Consolas"/>
                <a:cs typeface="Consolas"/>
                <a:sym typeface="Consolas"/>
              </a:rPr>
              <a:t>  ip4Addr_t srcAddr;	</a:t>
            </a:r>
            <a:endParaRPr/>
          </a:p>
          <a:p>
            <a:pPr marL="0" indent="0">
              <a:spcBef>
                <a:spcPts val="200"/>
              </a:spcBef>
              <a:buSzPts val="275"/>
              <a:buNone/>
            </a:pPr>
            <a:r>
              <a:rPr lang="en-US" sz="1467">
                <a:latin typeface="Consolas"/>
                <a:ea typeface="Consolas"/>
                <a:cs typeface="Consolas"/>
                <a:sym typeface="Consolas"/>
              </a:rPr>
              <a:t>  ip4Addr_t dstAddr;</a:t>
            </a:r>
            <a:endParaRPr/>
          </a:p>
          <a:p>
            <a:pPr marL="0" indent="0">
              <a:spcBef>
                <a:spcPts val="200"/>
              </a:spcBef>
              <a:buSzPts val="275"/>
              <a:buNone/>
            </a:pPr>
            <a:r>
              <a:rPr lang="en-US" sz="1467">
                <a:latin typeface="Consolas"/>
                <a:ea typeface="Consolas"/>
                <a:cs typeface="Consolas"/>
                <a:sym typeface="Consolas"/>
              </a:rPr>
              <a:t>}</a:t>
            </a:r>
            <a:endParaRPr/>
          </a:p>
          <a:p>
            <a:pPr marL="0" indent="0">
              <a:lnSpc>
                <a:spcPct val="90000"/>
              </a:lnSpc>
              <a:spcBef>
                <a:spcPts val="300"/>
              </a:spcBef>
              <a:buSzPts val="275"/>
              <a:buNone/>
            </a:pPr>
            <a:endParaRPr sz="1467"/>
          </a:p>
        </p:txBody>
      </p:sp>
      <p:sp>
        <p:nvSpPr>
          <p:cNvPr id="2497" name="Google Shape;2497;p158"/>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(Basic and Header Types)</a:t>
            </a:r>
            <a:endParaRPr/>
          </a:p>
        </p:txBody>
      </p:sp>
      <p:sp>
        <p:nvSpPr>
          <p:cNvPr id="2498" name="Google Shape;2498;p158"/>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73</a:t>
            </a:fld>
            <a:endParaRPr/>
          </a:p>
        </p:txBody>
      </p:sp>
      <p:sp>
        <p:nvSpPr>
          <p:cNvPr id="2499" name="Google Shape;2499;p158"/>
          <p:cNvSpPr txBox="1">
            <a:spLocks noGrp="1"/>
          </p:cNvSpPr>
          <p:nvPr>
            <p:ph type="body" idx="2"/>
          </p:nvPr>
        </p:nvSpPr>
        <p:spPr>
          <a:xfrm>
            <a:off x="4616971" y="990600"/>
            <a:ext cx="7191208" cy="5486400"/>
          </a:xfrm>
          <a:prstGeom prst="rect">
            <a:avLst/>
          </a:prstGeom>
          <a:noFill/>
          <a:ln>
            <a:noFill/>
          </a:ln>
        </p:spPr>
        <p:txBody>
          <a:bodyPr spcFirstLastPara="1" wrap="square" lIns="121900" tIns="60933" rIns="121900" bIns="60933" anchor="t" anchorCtr="0">
            <a:noAutofit/>
          </a:bodyPr>
          <a:lstStyle/>
          <a:p>
            <a:pPr marL="0" indent="0">
              <a:spcBef>
                <a:spcPts val="0"/>
              </a:spcBef>
              <a:buClr>
                <a:schemeClr val="dk1"/>
              </a:buClr>
              <a:buSzPts val="400"/>
              <a:buNone/>
            </a:pPr>
            <a:r>
              <a:rPr lang="en-US" sz="2133"/>
              <a:t>Basic Types</a:t>
            </a:r>
            <a:endParaRPr/>
          </a:p>
          <a:p>
            <a:pPr marL="231642" indent="-231642">
              <a:spcBef>
                <a:spcPts val="175"/>
              </a:spcBef>
              <a:buClr>
                <a:schemeClr val="dk1"/>
              </a:buClr>
              <a:buSzPts val="1600"/>
              <a:buFont typeface="Arial"/>
              <a:buChar char="•"/>
            </a:pPr>
            <a:r>
              <a:rPr lang="en-US" sz="2133"/>
              <a:t>bit&lt;n&gt;</a:t>
            </a:r>
            <a:r>
              <a:rPr lang="en-US" sz="2133" b="0"/>
              <a:t>: Unsigned integer (bitstring) of size n</a:t>
            </a:r>
            <a:endParaRPr/>
          </a:p>
          <a:p>
            <a:pPr marL="231642" indent="-231642">
              <a:spcBef>
                <a:spcPts val="175"/>
              </a:spcBef>
              <a:buClr>
                <a:schemeClr val="dk1"/>
              </a:buClr>
              <a:buSzPts val="1600"/>
              <a:buFont typeface="Arial"/>
              <a:buChar char="•"/>
            </a:pPr>
            <a:r>
              <a:rPr lang="en-US" sz="2133"/>
              <a:t>bit</a:t>
            </a:r>
            <a:r>
              <a:rPr lang="en-US" sz="2133" b="0"/>
              <a:t> is the same as </a:t>
            </a:r>
            <a:r>
              <a:rPr lang="en-US" sz="2133"/>
              <a:t>bit&lt;1&gt;</a:t>
            </a:r>
            <a:endParaRPr/>
          </a:p>
          <a:p>
            <a:pPr marL="231642" indent="-231642">
              <a:spcBef>
                <a:spcPts val="125"/>
              </a:spcBef>
              <a:buClr>
                <a:schemeClr val="dk1"/>
              </a:buClr>
              <a:buSzPts val="1600"/>
              <a:buFont typeface="Arial"/>
              <a:buChar char="•"/>
            </a:pPr>
            <a:r>
              <a:rPr lang="en-US" sz="2133"/>
              <a:t>int&lt;n&gt;</a:t>
            </a:r>
            <a:r>
              <a:rPr lang="en-US" sz="2133" b="0"/>
              <a:t>: Signed integer of size n (&gt;=2)</a:t>
            </a:r>
            <a:endParaRPr/>
          </a:p>
          <a:p>
            <a:pPr marL="231642" indent="-231642">
              <a:spcBef>
                <a:spcPts val="149"/>
              </a:spcBef>
              <a:buClr>
                <a:schemeClr val="dk1"/>
              </a:buClr>
              <a:buSzPts val="1600"/>
              <a:buFont typeface="Arial"/>
              <a:buChar char="•"/>
            </a:pPr>
            <a:r>
              <a:rPr lang="en-US" sz="2133"/>
              <a:t>varbit&lt;n&gt;</a:t>
            </a:r>
            <a:r>
              <a:rPr lang="en-US" sz="2133" b="0"/>
              <a:t>: Variable-length bitstring</a:t>
            </a:r>
            <a:endParaRPr/>
          </a:p>
          <a:p>
            <a:pPr marL="231642" indent="-231642">
              <a:spcBef>
                <a:spcPts val="149"/>
              </a:spcBef>
              <a:buClr>
                <a:schemeClr val="dk1"/>
              </a:buClr>
              <a:buSzPts val="1600"/>
              <a:buNone/>
            </a:pPr>
            <a:endParaRPr sz="2133" b="0"/>
          </a:p>
          <a:p>
            <a:pPr marL="0" indent="0">
              <a:spcBef>
                <a:spcPts val="149"/>
              </a:spcBef>
              <a:buClr>
                <a:schemeClr val="dk1"/>
              </a:buClr>
              <a:buSzPts val="400"/>
              <a:buNone/>
            </a:pPr>
            <a:r>
              <a:rPr lang="en-US" sz="2133"/>
              <a:t>Header Types: </a:t>
            </a:r>
            <a:r>
              <a:rPr lang="en-US" sz="2133" b="0"/>
              <a:t>Ordered collection of members</a:t>
            </a:r>
            <a:endParaRPr/>
          </a:p>
          <a:p>
            <a:pPr marL="231642" lvl="2" indent="-231642">
              <a:spcBef>
                <a:spcPts val="101"/>
              </a:spcBef>
              <a:buSzPts val="1600"/>
              <a:buFont typeface="Arial"/>
              <a:buChar char="•"/>
            </a:pPr>
            <a:r>
              <a:rPr lang="en-US" sz="2133"/>
              <a:t>Can contain </a:t>
            </a:r>
            <a:r>
              <a:rPr lang="en-US" sz="2133" b="1"/>
              <a:t>bit&lt;n&gt;</a:t>
            </a:r>
            <a:r>
              <a:rPr lang="en-US" sz="2133"/>
              <a:t>,</a:t>
            </a:r>
            <a:r>
              <a:rPr lang="en-US" sz="2133" b="1"/>
              <a:t> int&lt;n&gt;</a:t>
            </a:r>
            <a:r>
              <a:rPr lang="en-US" sz="2133"/>
              <a:t>, and </a:t>
            </a:r>
            <a:r>
              <a:rPr lang="en-US" sz="2133" b="1"/>
              <a:t>varbit&lt;n&gt;</a:t>
            </a:r>
            <a:endParaRPr/>
          </a:p>
          <a:p>
            <a:pPr marL="231642" lvl="2" indent="-231642">
              <a:spcBef>
                <a:spcPts val="125"/>
              </a:spcBef>
              <a:buSzPts val="1600"/>
              <a:buFont typeface="Arial"/>
              <a:buChar char="•"/>
            </a:pPr>
            <a:r>
              <a:rPr lang="en-US" sz="2133"/>
              <a:t>Byte-aligned</a:t>
            </a:r>
            <a:endParaRPr/>
          </a:p>
          <a:p>
            <a:pPr marL="231642" lvl="2" indent="-231642">
              <a:spcBef>
                <a:spcPts val="101"/>
              </a:spcBef>
              <a:buSzPts val="1600"/>
              <a:buFont typeface="Arial"/>
              <a:buChar char="•"/>
            </a:pPr>
            <a:r>
              <a:rPr lang="en-US" sz="2133"/>
              <a:t>Can be valid or invalid</a:t>
            </a:r>
            <a:endParaRPr/>
          </a:p>
          <a:p>
            <a:pPr marL="231642" lvl="2" indent="-231642">
              <a:spcBef>
                <a:spcPts val="101"/>
              </a:spcBef>
              <a:buSzPts val="1600"/>
              <a:buFont typeface="Arial"/>
              <a:buChar char="•"/>
            </a:pPr>
            <a:r>
              <a:rPr lang="en-US" sz="2133"/>
              <a:t>Provides several operations to test and set validity bit: </a:t>
            </a:r>
            <a:r>
              <a:rPr lang="en-US" sz="2133" b="1"/>
              <a:t>isValid()</a:t>
            </a:r>
            <a:r>
              <a:rPr lang="en-US" sz="2133"/>
              <a:t>,</a:t>
            </a:r>
            <a:r>
              <a:rPr lang="en-US" sz="2133" b="1"/>
              <a:t> setValid()</a:t>
            </a:r>
            <a:r>
              <a:rPr lang="en-US" sz="2133"/>
              <a:t>, and</a:t>
            </a:r>
            <a:r>
              <a:rPr lang="en-US" sz="2133" b="1"/>
              <a:t> setInvalid()</a:t>
            </a:r>
            <a:endParaRPr/>
          </a:p>
          <a:p>
            <a:pPr marL="0" indent="0">
              <a:spcBef>
                <a:spcPts val="101"/>
              </a:spcBef>
              <a:buNone/>
            </a:pPr>
            <a:endParaRPr sz="2133"/>
          </a:p>
          <a:p>
            <a:pPr marL="0" indent="0">
              <a:spcBef>
                <a:spcPts val="149"/>
              </a:spcBef>
              <a:buNone/>
            </a:pPr>
            <a:r>
              <a:rPr lang="en-US" sz="2133"/>
              <a:t>Typedef</a:t>
            </a:r>
            <a:r>
              <a:rPr lang="en-US" sz="2267"/>
              <a:t>: </a:t>
            </a:r>
            <a:r>
              <a:rPr lang="en-US" sz="2267" b="0"/>
              <a:t>Alternative name for a type</a:t>
            </a:r>
            <a:endParaRPr/>
          </a:p>
        </p:txBody>
      </p:sp>
      <p:sp>
        <p:nvSpPr>
          <p:cNvPr id="2500" name="Google Shape;2500;p158"/>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65181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59"/>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dirty="0">
                <a:solidFill>
                  <a:srgbClr val="C00000"/>
                </a:solidFill>
                <a:latin typeface="Consolas"/>
                <a:ea typeface="Consolas"/>
                <a:cs typeface="Consolas"/>
                <a:sym typeface="Consolas"/>
              </a:rPr>
              <a:t>/* Architecture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err="1">
                <a:latin typeface="Consolas"/>
                <a:ea typeface="Consolas"/>
                <a:cs typeface="Consolas"/>
                <a:sym typeface="Consolas"/>
              </a:rPr>
              <a:t>standard_metadata_t</a:t>
            </a:r>
            <a:r>
              <a:rPr lang="en-US" sz="1467" dirty="0">
                <a:latin typeface="Consolas"/>
                <a:ea typeface="Consolas"/>
                <a:cs typeface="Consolas"/>
                <a:sym typeface="Consolas"/>
              </a:rPr>
              <a:t> {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ingress_port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clone_spec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instance_type</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bit&lt;1&gt;  drop;	</a:t>
            </a:r>
            <a:endParaRPr dirty="0"/>
          </a:p>
          <a:p>
            <a:pPr marL="0" indent="0">
              <a:spcBef>
                <a:spcPts val="200"/>
              </a:spcBef>
              <a:buSzPts val="275"/>
              <a:buNone/>
            </a:pPr>
            <a:r>
              <a:rPr lang="en-US" sz="1467" dirty="0">
                <a:latin typeface="Consolas"/>
                <a:ea typeface="Consolas"/>
                <a:cs typeface="Consolas"/>
                <a:sym typeface="Consolas"/>
              </a:rPr>
              <a:t>  bit&lt;16&gt; </a:t>
            </a:r>
            <a:r>
              <a:rPr lang="en-US" sz="1467" dirty="0" err="1">
                <a:latin typeface="Consolas"/>
                <a:ea typeface="Consolas"/>
                <a:cs typeface="Consolas"/>
                <a:sym typeface="Consolas"/>
              </a:rPr>
              <a:t>recirculate_port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packet_length</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a:t>
            </a:r>
            <a:endParaRPr dirty="0"/>
          </a:p>
          <a:p>
            <a:pPr marL="0" indent="0">
              <a:spcBef>
                <a:spcPts val="200"/>
              </a:spcBef>
              <a:buSzPts val="275"/>
              <a:buNone/>
            </a:pPr>
            <a:endParaRPr sz="1467" dirty="0">
              <a:latin typeface="Consolas"/>
              <a:ea typeface="Consolas"/>
              <a:cs typeface="Consolas"/>
              <a:sym typeface="Consolas"/>
            </a:endParaRPr>
          </a:p>
          <a:p>
            <a:pPr marL="0" indent="0">
              <a:spcBef>
                <a:spcPts val="200"/>
              </a:spcBef>
              <a:buSzPts val="275"/>
              <a:buNone/>
            </a:pPr>
            <a:r>
              <a:rPr lang="en-US" sz="1467" dirty="0">
                <a:solidFill>
                  <a:srgbClr val="C00000"/>
                </a:solidFill>
                <a:latin typeface="Consolas"/>
                <a:ea typeface="Consolas"/>
                <a:cs typeface="Consolas"/>
                <a:sym typeface="Consolas"/>
              </a:rPr>
              <a:t>/* User program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metadata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headers {	</a:t>
            </a:r>
            <a:endParaRPr dirty="0"/>
          </a:p>
          <a:p>
            <a:pPr marL="0" indent="0">
              <a:spcBef>
                <a:spcPts val="200"/>
              </a:spcBef>
              <a:buSzPts val="275"/>
              <a:buNone/>
            </a:pPr>
            <a:r>
              <a:rPr lang="en-US" sz="1467" dirty="0">
                <a:latin typeface="Consolas"/>
                <a:ea typeface="Consolas"/>
                <a:cs typeface="Consolas"/>
                <a:sym typeface="Consolas"/>
              </a:rPr>
              <a:t>  </a:t>
            </a:r>
            <a:r>
              <a:rPr lang="en-US" sz="1467" dirty="0" err="1">
                <a:latin typeface="Consolas"/>
                <a:ea typeface="Consolas"/>
                <a:cs typeface="Consolas"/>
                <a:sym typeface="Consolas"/>
              </a:rPr>
              <a:t>ethernet_t</a:t>
            </a:r>
            <a:r>
              <a:rPr lang="en-US" sz="1467" dirty="0">
                <a:latin typeface="Consolas"/>
                <a:ea typeface="Consolas"/>
                <a:cs typeface="Consolas"/>
                <a:sym typeface="Consolas"/>
              </a:rPr>
              <a:t>   </a:t>
            </a:r>
            <a:r>
              <a:rPr lang="en-US" sz="1467" dirty="0" err="1">
                <a:latin typeface="Consolas"/>
                <a:ea typeface="Consolas"/>
                <a:cs typeface="Consolas"/>
                <a:sym typeface="Consolas"/>
              </a:rPr>
              <a:t>ethernet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ipv4_t       ipv4;	</a:t>
            </a:r>
            <a:endParaRPr dirty="0"/>
          </a:p>
          <a:p>
            <a:pPr marL="0" indent="0">
              <a:spcBef>
                <a:spcPts val="200"/>
              </a:spcBef>
              <a:buSzPts val="275"/>
              <a:buNone/>
            </a:pPr>
            <a:r>
              <a:rPr lang="en-US" sz="1467" dirty="0">
                <a:latin typeface="Consolas"/>
                <a:ea typeface="Consolas"/>
                <a:cs typeface="Consolas"/>
                <a:sym typeface="Consolas"/>
              </a:rPr>
              <a:t>}	</a:t>
            </a:r>
            <a:endParaRPr dirty="0"/>
          </a:p>
        </p:txBody>
      </p:sp>
      <p:sp>
        <p:nvSpPr>
          <p:cNvPr id="2507" name="Google Shape;2507;p15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(Other Types)</a:t>
            </a:r>
            <a:endParaRPr/>
          </a:p>
        </p:txBody>
      </p:sp>
      <p:sp>
        <p:nvSpPr>
          <p:cNvPr id="2508" name="Google Shape;2508;p15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74</a:t>
            </a:fld>
            <a:endParaRPr/>
          </a:p>
        </p:txBody>
      </p:sp>
      <p:sp>
        <p:nvSpPr>
          <p:cNvPr id="2509" name="Google Shape;2509;p159"/>
          <p:cNvSpPr txBox="1">
            <a:spLocks noGrp="1"/>
          </p:cNvSpPr>
          <p:nvPr>
            <p:ph type="body" idx="2"/>
          </p:nvPr>
        </p:nvSpPr>
        <p:spPr>
          <a:xfrm>
            <a:off x="4281167" y="990600"/>
            <a:ext cx="7708000" cy="5486400"/>
          </a:xfrm>
          <a:prstGeom prst="rect">
            <a:avLst/>
          </a:prstGeom>
          <a:noFill/>
          <a:ln>
            <a:noFill/>
          </a:ln>
        </p:spPr>
        <p:txBody>
          <a:bodyPr spcFirstLastPara="1" wrap="square" lIns="121900" tIns="60933" rIns="121900" bIns="60933" anchor="t" anchorCtr="0">
            <a:noAutofit/>
          </a:bodyPr>
          <a:lstStyle/>
          <a:p>
            <a:pPr marL="45720" indent="-45720">
              <a:lnSpc>
                <a:spcPct val="150000"/>
              </a:lnSpc>
              <a:spcBef>
                <a:spcPts val="0"/>
              </a:spcBef>
              <a:buSzPts val="475"/>
              <a:buNone/>
            </a:pPr>
            <a:r>
              <a:rPr lang="en-US" sz="2533"/>
              <a:t>Other useful types</a:t>
            </a:r>
            <a:endParaRPr/>
          </a:p>
          <a:p>
            <a:pPr marL="655304" lvl="1" indent="-389405">
              <a:lnSpc>
                <a:spcPct val="150000"/>
              </a:lnSpc>
              <a:spcBef>
                <a:spcPts val="125"/>
              </a:spcBef>
              <a:buSzPts val="1700"/>
              <a:buFont typeface="Arial"/>
              <a:buChar char="•"/>
            </a:pPr>
            <a:r>
              <a:rPr lang="en-US" sz="2267" b="1"/>
              <a:t>Struct</a:t>
            </a:r>
            <a:r>
              <a:rPr lang="en-US" sz="2267"/>
              <a:t>: Unordered collection of members (with no alignment restrictions)</a:t>
            </a:r>
            <a:endParaRPr/>
          </a:p>
          <a:p>
            <a:pPr marL="655304" lvl="1" indent="-389405">
              <a:lnSpc>
                <a:spcPct val="150000"/>
              </a:lnSpc>
              <a:spcBef>
                <a:spcPts val="101"/>
              </a:spcBef>
              <a:buSzPts val="1700"/>
              <a:buFont typeface="Arial"/>
              <a:buChar char="•"/>
            </a:pPr>
            <a:r>
              <a:rPr lang="en-US" sz="2267" b="1"/>
              <a:t>Header Stack: </a:t>
            </a:r>
            <a:r>
              <a:rPr lang="en-US" sz="2267"/>
              <a:t>array of headers</a:t>
            </a:r>
            <a:endParaRPr/>
          </a:p>
          <a:p>
            <a:pPr marL="655304" lvl="1" indent="-389405">
              <a:lnSpc>
                <a:spcPct val="150000"/>
              </a:lnSpc>
              <a:spcBef>
                <a:spcPts val="101"/>
              </a:spcBef>
              <a:buSzPts val="1700"/>
              <a:buFont typeface="Arial"/>
              <a:buChar char="•"/>
            </a:pPr>
            <a:r>
              <a:rPr lang="en-US" sz="2267" b="1"/>
              <a:t>Header Union:</a:t>
            </a:r>
            <a:r>
              <a:rPr lang="en-US" sz="2267"/>
              <a:t> one of several headers</a:t>
            </a:r>
            <a:endParaRPr/>
          </a:p>
        </p:txBody>
      </p:sp>
      <p:sp>
        <p:nvSpPr>
          <p:cNvPr id="2510" name="Google Shape;2510;p159"/>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16816228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Controls</a:t>
            </a:r>
            <a:endParaRPr/>
          </a:p>
        </p:txBody>
      </p:sp>
      <p:sp>
        <p:nvSpPr>
          <p:cNvPr id="2578" name="Google Shape;2578;p164"/>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Similar to C functions (without loops)</a:t>
            </a:r>
            <a:endParaRPr/>
          </a:p>
          <a:p>
            <a:pPr marL="548626" lvl="1" indent="-430096">
              <a:spcBef>
                <a:spcPts val="175"/>
              </a:spcBef>
              <a:buNone/>
            </a:pPr>
            <a:endParaRPr/>
          </a:p>
          <a:p>
            <a:pPr marL="274313" indent="-274313">
              <a:spcBef>
                <a:spcPts val="175"/>
              </a:spcBef>
            </a:pPr>
            <a:r>
              <a:rPr lang="en-US"/>
              <a:t>Can declare variables, create tables, instantiate externs, etc.</a:t>
            </a:r>
            <a:endParaRPr/>
          </a:p>
          <a:p>
            <a:pPr marL="274313" indent="-274313">
              <a:spcBef>
                <a:spcPts val="175"/>
              </a:spcBef>
              <a:buNone/>
            </a:pPr>
            <a:endParaRPr/>
          </a:p>
          <a:p>
            <a:pPr marL="274313" indent="-274313">
              <a:spcBef>
                <a:spcPts val="175"/>
              </a:spcBef>
            </a:pPr>
            <a:r>
              <a:rPr lang="en-US"/>
              <a:t>Functionality specified by code in </a:t>
            </a:r>
            <a:r>
              <a:rPr lang="en-US" b="0">
                <a:latin typeface="Consolas"/>
                <a:ea typeface="Consolas"/>
                <a:cs typeface="Consolas"/>
                <a:sym typeface="Consolas"/>
              </a:rPr>
              <a:t>apply</a:t>
            </a:r>
            <a:r>
              <a:rPr lang="en-US"/>
              <a:t> statement</a:t>
            </a:r>
            <a:endParaRPr/>
          </a:p>
          <a:p>
            <a:pPr marL="274313" indent="-274313">
              <a:spcBef>
                <a:spcPts val="175"/>
              </a:spcBef>
              <a:buNone/>
            </a:pPr>
            <a:endParaRPr/>
          </a:p>
          <a:p>
            <a:pPr marL="274313" indent="-274313">
              <a:spcBef>
                <a:spcPts val="175"/>
              </a:spcBef>
            </a:pPr>
            <a:r>
              <a:rPr lang="en-US"/>
              <a:t>Represent all kinds of processing that are expressible as DAG:</a:t>
            </a:r>
            <a:endParaRPr/>
          </a:p>
          <a:p>
            <a:pPr marL="548626" lvl="1" indent="-277700">
              <a:spcBef>
                <a:spcPts val="175"/>
              </a:spcBef>
            </a:pPr>
            <a:r>
              <a:rPr lang="en-US"/>
              <a:t>Match-Action Pipelines</a:t>
            </a:r>
            <a:endParaRPr/>
          </a:p>
          <a:p>
            <a:pPr marL="548626" lvl="1" indent="-277700">
              <a:spcBef>
                <a:spcPts val="149"/>
              </a:spcBef>
            </a:pPr>
            <a:r>
              <a:rPr lang="en-US"/>
              <a:t>Deparsers</a:t>
            </a:r>
            <a:endParaRPr/>
          </a:p>
          <a:p>
            <a:pPr marL="548626" lvl="1" indent="-277700">
              <a:spcBef>
                <a:spcPts val="149"/>
              </a:spcBef>
            </a:pPr>
            <a:r>
              <a:rPr lang="en-US"/>
              <a:t>Additional forms of packet processing (updating checksums)</a:t>
            </a:r>
            <a:endParaRPr/>
          </a:p>
          <a:p>
            <a:pPr marL="548626" lvl="1" indent="-430096">
              <a:spcBef>
                <a:spcPts val="149"/>
              </a:spcBef>
              <a:buNone/>
            </a:pPr>
            <a:endParaRPr/>
          </a:p>
          <a:p>
            <a:pPr marL="274313" indent="-274313">
              <a:spcBef>
                <a:spcPts val="175"/>
              </a:spcBef>
            </a:pPr>
            <a:r>
              <a:rPr lang="en-US"/>
              <a:t>Interfaces with other blocks are governed by user- and architecture-specified types (typically headers and metadata)</a:t>
            </a:r>
            <a:endParaRPr/>
          </a:p>
        </p:txBody>
      </p:sp>
      <p:sp>
        <p:nvSpPr>
          <p:cNvPr id="2579" name="Google Shape;2579;p164"/>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75</a:t>
            </a:fld>
            <a:endParaRPr/>
          </a:p>
        </p:txBody>
      </p:sp>
    </p:spTree>
    <p:extLst>
      <p:ext uri="{BB962C8B-B14F-4D97-AF65-F5344CB8AC3E}">
        <p14:creationId xmlns:p14="http://schemas.microsoft.com/office/powerpoint/2010/main" val="445923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67"/>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Tables</a:t>
            </a:r>
            <a:endParaRPr/>
          </a:p>
        </p:txBody>
      </p:sp>
      <p:sp>
        <p:nvSpPr>
          <p:cNvPr id="2601" name="Google Shape;2601;p167"/>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The fundamental unit of a Match-Action Pipeline</a:t>
            </a:r>
            <a:endParaRPr/>
          </a:p>
          <a:p>
            <a:pPr marL="548626" lvl="1" indent="-277700">
              <a:spcBef>
                <a:spcPts val="175"/>
              </a:spcBef>
            </a:pPr>
            <a:r>
              <a:rPr lang="en-US"/>
              <a:t>Specifies what data to match on and match kind</a:t>
            </a:r>
            <a:endParaRPr/>
          </a:p>
          <a:p>
            <a:pPr marL="548626" lvl="1" indent="-277700">
              <a:spcBef>
                <a:spcPts val="175"/>
              </a:spcBef>
            </a:pPr>
            <a:r>
              <a:rPr lang="en-US"/>
              <a:t>Specifies a list of </a:t>
            </a:r>
            <a:r>
              <a:rPr lang="en-US" i="1"/>
              <a:t>possible</a:t>
            </a:r>
            <a:r>
              <a:rPr lang="en-US"/>
              <a:t> actions</a:t>
            </a:r>
            <a:endParaRPr/>
          </a:p>
          <a:p>
            <a:pPr marL="548626" lvl="1" indent="-277700">
              <a:spcBef>
                <a:spcPts val="149"/>
              </a:spcBef>
            </a:pPr>
            <a:r>
              <a:rPr lang="en-US"/>
              <a:t>Optionally specifies a number of table </a:t>
            </a:r>
            <a:r>
              <a:rPr lang="en-US" b="1"/>
              <a:t>properties</a:t>
            </a:r>
            <a:endParaRPr/>
          </a:p>
          <a:p>
            <a:pPr marL="731502" lvl="2" indent="-223514">
              <a:spcBef>
                <a:spcPts val="125"/>
              </a:spcBef>
            </a:pPr>
            <a:r>
              <a:rPr lang="en-US"/>
              <a:t>Size</a:t>
            </a:r>
            <a:endParaRPr/>
          </a:p>
          <a:p>
            <a:pPr marL="731502" lvl="2" indent="-223514">
              <a:spcBef>
                <a:spcPts val="101"/>
              </a:spcBef>
            </a:pPr>
            <a:r>
              <a:rPr lang="en-US"/>
              <a:t>Default action</a:t>
            </a:r>
            <a:endParaRPr/>
          </a:p>
          <a:p>
            <a:pPr marL="731502" lvl="2" indent="-223514">
              <a:spcBef>
                <a:spcPts val="101"/>
              </a:spcBef>
            </a:pPr>
            <a:r>
              <a:rPr lang="en-US"/>
              <a:t>Static entries</a:t>
            </a:r>
            <a:endParaRPr/>
          </a:p>
          <a:p>
            <a:pPr marL="731502" lvl="2" indent="-223514">
              <a:spcBef>
                <a:spcPts val="101"/>
              </a:spcBef>
            </a:pPr>
            <a:r>
              <a:rPr lang="en-US"/>
              <a:t>etc.</a:t>
            </a:r>
            <a:endParaRPr/>
          </a:p>
          <a:p>
            <a:pPr marL="274313" indent="-274313">
              <a:spcBef>
                <a:spcPts val="151"/>
              </a:spcBef>
            </a:pPr>
            <a:r>
              <a:rPr lang="en-US"/>
              <a:t>Each table contains one or more entries (rules)</a:t>
            </a:r>
            <a:endParaRPr/>
          </a:p>
          <a:p>
            <a:pPr marL="274313" indent="-274313">
              <a:spcBef>
                <a:spcPts val="200"/>
              </a:spcBef>
            </a:pPr>
            <a:r>
              <a:rPr lang="en-US"/>
              <a:t>An entry contains:</a:t>
            </a:r>
            <a:endParaRPr/>
          </a:p>
          <a:p>
            <a:pPr marL="548626" lvl="1" indent="-277700">
              <a:spcBef>
                <a:spcPts val="175"/>
              </a:spcBef>
            </a:pPr>
            <a:r>
              <a:rPr lang="en-US"/>
              <a:t>A specific key to match on</a:t>
            </a:r>
            <a:endParaRPr/>
          </a:p>
          <a:p>
            <a:pPr marL="548626" lvl="1" indent="-277700">
              <a:spcBef>
                <a:spcPts val="149"/>
              </a:spcBef>
            </a:pPr>
            <a:r>
              <a:rPr lang="en-US"/>
              <a:t>A </a:t>
            </a:r>
            <a:r>
              <a:rPr lang="en-US" b="1"/>
              <a:t>single</a:t>
            </a:r>
            <a:r>
              <a:rPr lang="en-US"/>
              <a:t> action that is executed when a packet matches the entry</a:t>
            </a:r>
            <a:endParaRPr/>
          </a:p>
          <a:p>
            <a:pPr marL="548626" lvl="1" indent="-277700">
              <a:spcBef>
                <a:spcPts val="125"/>
              </a:spcBef>
            </a:pPr>
            <a:r>
              <a:rPr lang="en-US"/>
              <a:t>Action data (possibly empty)</a:t>
            </a:r>
            <a:endParaRPr/>
          </a:p>
        </p:txBody>
      </p:sp>
      <p:sp>
        <p:nvSpPr>
          <p:cNvPr id="2602" name="Google Shape;2602;p167"/>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76</a:t>
            </a:fld>
            <a:endParaRPr/>
          </a:p>
        </p:txBody>
      </p:sp>
    </p:spTree>
    <p:extLst>
      <p:ext uri="{BB962C8B-B14F-4D97-AF65-F5344CB8AC3E}">
        <p14:creationId xmlns:p14="http://schemas.microsoft.com/office/powerpoint/2010/main" val="192527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66"/>
          <p:cNvSpPr txBox="1">
            <a:spLocks noGrp="1"/>
          </p:cNvSpPr>
          <p:nvPr>
            <p:ph type="body" idx="1"/>
          </p:nvPr>
        </p:nvSpPr>
        <p:spPr>
          <a:xfrm>
            <a:off x="203199" y="1032769"/>
            <a:ext cx="6772224"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25"/>
              <a:buNone/>
            </a:pPr>
            <a:r>
              <a:rPr lang="en-US" sz="1733">
                <a:solidFill>
                  <a:srgbClr val="0744B8"/>
                </a:solidFill>
                <a:latin typeface="Consolas"/>
                <a:ea typeface="Consolas"/>
                <a:cs typeface="Consolas"/>
                <a:sym typeface="Consolas"/>
              </a:rPr>
              <a:t>control </a:t>
            </a:r>
            <a:r>
              <a:rPr lang="en-US" sz="1733">
                <a:latin typeface="Consolas"/>
                <a:ea typeface="Consolas"/>
                <a:cs typeface="Consolas"/>
                <a:sym typeface="Consolas"/>
              </a:rPr>
              <a:t>MyIngress(</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headers hdr,</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metadata meta,</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standard_metadata_t std_meta)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action</a:t>
            </a:r>
            <a:r>
              <a:rPr lang="en-US" sz="1733">
                <a:latin typeface="Consolas"/>
                <a:ea typeface="Consolas"/>
                <a:cs typeface="Consolas"/>
                <a:sym typeface="Consolas"/>
              </a:rPr>
              <a:t> swap_mac(</a:t>
            </a:r>
            <a:r>
              <a:rPr lang="en-US" sz="1733">
                <a:solidFill>
                  <a:srgbClr val="0744B8"/>
                </a:solidFill>
                <a:latin typeface="Consolas"/>
                <a:ea typeface="Consolas"/>
                <a:cs typeface="Consolas"/>
                <a:sym typeface="Consolas"/>
              </a:rPr>
              <a:t>inout</a:t>
            </a:r>
            <a:r>
              <a:rPr lang="en-US" sz="1733">
                <a:latin typeface="Consolas"/>
                <a:ea typeface="Consolas"/>
                <a:cs typeface="Consolas"/>
                <a:sym typeface="Consolas"/>
              </a:rPr>
              <a:t> bit&lt;48&gt; src, </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bit&lt;48&gt; dst) {</a:t>
            </a:r>
            <a:br>
              <a:rPr lang="en-US" sz="1733">
                <a:latin typeface="Consolas"/>
                <a:ea typeface="Consolas"/>
                <a:cs typeface="Consolas"/>
                <a:sym typeface="Consolas"/>
              </a:rPr>
            </a:br>
            <a:r>
              <a:rPr lang="en-US" sz="1733">
                <a:latin typeface="Consolas"/>
                <a:ea typeface="Consolas"/>
                <a:cs typeface="Consolas"/>
                <a:sym typeface="Consolas"/>
              </a:rPr>
              <a:t>    bit&lt;48&gt; tmp = src;</a:t>
            </a:r>
            <a:endParaRPr/>
          </a:p>
          <a:p>
            <a:pPr marL="0" indent="0">
              <a:spcBef>
                <a:spcPts val="200"/>
              </a:spcBef>
              <a:buSzPts val="325"/>
              <a:buNone/>
            </a:pPr>
            <a:r>
              <a:rPr lang="en-US" sz="1733">
                <a:latin typeface="Consolas"/>
                <a:ea typeface="Consolas"/>
                <a:cs typeface="Consolas"/>
                <a:sym typeface="Consolas"/>
              </a:rPr>
              <a:t>    src = dst;</a:t>
            </a:r>
            <a:endParaRPr/>
          </a:p>
          <a:p>
            <a:pPr marL="0" indent="0">
              <a:spcBef>
                <a:spcPts val="200"/>
              </a:spcBef>
              <a:buSzPts val="325"/>
              <a:buNone/>
            </a:pPr>
            <a:r>
              <a:rPr lang="en-US" sz="1733">
                <a:latin typeface="Consolas"/>
                <a:ea typeface="Consolas"/>
                <a:cs typeface="Consolas"/>
                <a:sym typeface="Consolas"/>
              </a:rPr>
              <a:t>    dst = tmp;</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apply</a:t>
            </a: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    swap_mac(hdr.ethernet.srcAddr, </a:t>
            </a:r>
            <a:endParaRPr/>
          </a:p>
          <a:p>
            <a:pPr marL="0" indent="0">
              <a:spcBef>
                <a:spcPts val="200"/>
              </a:spcBef>
              <a:buSzPts val="325"/>
              <a:buNone/>
            </a:pPr>
            <a:r>
              <a:rPr lang="en-US" sz="1733">
                <a:latin typeface="Consolas"/>
                <a:ea typeface="Consolas"/>
                <a:cs typeface="Consolas"/>
                <a:sym typeface="Consolas"/>
              </a:rPr>
              <a:t>             hdr.ethernet.dstAddr);</a:t>
            </a:r>
            <a:endParaRPr/>
          </a:p>
          <a:p>
            <a:pPr marL="0" indent="0">
              <a:spcBef>
                <a:spcPts val="200"/>
              </a:spcBef>
              <a:buSzPts val="325"/>
              <a:buNone/>
            </a:pPr>
            <a:r>
              <a:rPr lang="en-US" sz="1733">
                <a:latin typeface="Consolas"/>
                <a:ea typeface="Consolas"/>
                <a:cs typeface="Consolas"/>
                <a:sym typeface="Consolas"/>
              </a:rPr>
              <a:t>    std_meta.egress_spec = std_meta.ingress_port;</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a:t>
            </a:r>
            <a:endParaRPr/>
          </a:p>
        </p:txBody>
      </p:sp>
      <p:sp>
        <p:nvSpPr>
          <p:cNvPr id="2594" name="Google Shape;2594;p166"/>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Example: Simple Actions</a:t>
            </a:r>
            <a:endParaRPr/>
          </a:p>
        </p:txBody>
      </p:sp>
      <p:sp>
        <p:nvSpPr>
          <p:cNvPr id="2595" name="Google Shape;2595;p166"/>
          <p:cNvSpPr txBox="1"/>
          <p:nvPr/>
        </p:nvSpPr>
        <p:spPr>
          <a:xfrm>
            <a:off x="6975424" y="1046208"/>
            <a:ext cx="4810177" cy="5486400"/>
          </a:xfrm>
          <a:prstGeom prst="rect">
            <a:avLst/>
          </a:prstGeom>
          <a:noFill/>
          <a:ln>
            <a:noFill/>
          </a:ln>
        </p:spPr>
        <p:txBody>
          <a:bodyPr spcFirstLastPara="1" wrap="square" lIns="121900" tIns="60933" rIns="121900" bIns="60933" anchor="t" anchorCtr="0">
            <a:noAutofit/>
          </a:bodyPr>
          <a:lstStyle/>
          <a:p>
            <a:pPr marL="228594" indent="-228594">
              <a:buClr>
                <a:srgbClr val="3F3151"/>
              </a:buClr>
              <a:buSzPts val="1500"/>
              <a:buFont typeface="Merriweather Sans"/>
              <a:buChar char="•"/>
            </a:pPr>
            <a:r>
              <a:rPr lang="en-US" sz="2000" b="1" kern="0">
                <a:solidFill>
                  <a:srgbClr val="000000"/>
                </a:solidFill>
                <a:ea typeface="Arial"/>
                <a:cs typeface="Arial"/>
                <a:sym typeface="Arial"/>
              </a:rPr>
              <a:t>Very similar to C functions</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Can be declared inside a control or globally</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Parameters have type and direction</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Variables can be instantiated inside</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Many standard arithmetic and logical operations are supported</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 -, *</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&amp;, |, ^, &gt;&gt;, &lt;&lt;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 &gt;, &gt;=, &lt;, &lt;=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No division/modulo</a:t>
            </a:r>
            <a:endParaRPr sz="1867" kern="0">
              <a:solidFill>
                <a:srgbClr val="000000"/>
              </a:solidFill>
              <a:ea typeface="Arial"/>
              <a:cs typeface="Arial"/>
              <a:sym typeface="Arial"/>
            </a:endParaRPr>
          </a:p>
          <a:p>
            <a:pPr marL="228594" indent="-228594">
              <a:spcBef>
                <a:spcPts val="175"/>
              </a:spcBef>
              <a:buClr>
                <a:srgbClr val="3F3151"/>
              </a:buClr>
              <a:buSzPts val="1500"/>
              <a:buFont typeface="Merriweather Sans"/>
              <a:buChar char="•"/>
            </a:pPr>
            <a:r>
              <a:rPr lang="en-US" sz="2000" b="1" kern="0">
                <a:solidFill>
                  <a:srgbClr val="000000"/>
                </a:solidFill>
                <a:ea typeface="Arial"/>
                <a:cs typeface="Arial"/>
                <a:sym typeface="Arial"/>
              </a:rPr>
              <a:t>Non-standard operations:</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Bit-slicing: [m:l] (</a:t>
            </a:r>
            <a:r>
              <a:rPr lang="en-US" sz="1600" kern="0">
                <a:solidFill>
                  <a:srgbClr val="000000"/>
                </a:solidFill>
                <a:ea typeface="Arial"/>
                <a:cs typeface="Arial"/>
                <a:sym typeface="Arial"/>
              </a:rPr>
              <a:t>works as l-value too)</a:t>
            </a:r>
            <a:endParaRPr sz="1867" kern="0">
              <a:solidFill>
                <a:srgbClr val="000000"/>
              </a:solidFill>
              <a:ea typeface="Arial"/>
              <a:cs typeface="Arial"/>
              <a:sym typeface="Arial"/>
            </a:endParaRPr>
          </a:p>
          <a:p>
            <a:pPr marL="457189" lvl="1" indent="-186262">
              <a:spcBef>
                <a:spcPts val="125"/>
              </a:spcBef>
              <a:buClr>
                <a:srgbClr val="205867"/>
              </a:buClr>
              <a:buSzPts val="1255"/>
              <a:buFont typeface="Merriweather Sans"/>
              <a:buChar char="◦"/>
            </a:pPr>
            <a:r>
              <a:rPr lang="en-US" kern="0">
                <a:solidFill>
                  <a:srgbClr val="000000"/>
                </a:solidFill>
                <a:ea typeface="Arial"/>
                <a:cs typeface="Arial"/>
                <a:sym typeface="Arial"/>
              </a:rPr>
              <a:t>Bit Concatenation: ++ </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3104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170"/>
          <p:cNvSpPr txBox="1">
            <a:spLocks noGrp="1"/>
          </p:cNvSpPr>
          <p:nvPr>
            <p:ph type="body" idx="1"/>
          </p:nvPr>
        </p:nvSpPr>
        <p:spPr>
          <a:xfrm>
            <a:off x="203200" y="990600"/>
            <a:ext cx="11582400" cy="398516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 </a:t>
            </a:r>
            <a:r>
              <a:rPr lang="en-US" sz="1867">
                <a:latin typeface="Consolas"/>
                <a:ea typeface="Consolas"/>
                <a:cs typeface="Consolas"/>
                <a:sym typeface="Consolas"/>
              </a:rPr>
              <a:t>ipv4_lpm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key</a:t>
            </a:r>
            <a:r>
              <a:rPr lang="en-US" sz="1867">
                <a:latin typeface="Consolas"/>
                <a:ea typeface="Consolas"/>
                <a:cs typeface="Consolas"/>
                <a:sym typeface="Consolas"/>
              </a:rPr>
              <a:t> = {	</a:t>
            </a:r>
            <a:endParaRPr/>
          </a:p>
          <a:p>
            <a:pPr marL="0" indent="0">
              <a:spcBef>
                <a:spcPts val="200"/>
              </a:spcBef>
              <a:buSzPts val="350"/>
              <a:buNone/>
            </a:pPr>
            <a:r>
              <a:rPr lang="en-US" sz="1867">
                <a:latin typeface="Consolas"/>
                <a:ea typeface="Consolas"/>
                <a:cs typeface="Consolas"/>
                <a:sym typeface="Consolas"/>
              </a:rPr>
              <a:t>      hdr.ipv4.dstAddr: lpm;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actions </a:t>
            </a: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ipv4_forward;	</a:t>
            </a:r>
            <a:endParaRPr/>
          </a:p>
          <a:p>
            <a:pPr marL="0" indent="0">
              <a:spcBef>
                <a:spcPts val="200"/>
              </a:spcBef>
              <a:buSzPts val="350"/>
              <a:buNone/>
            </a:pP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size</a:t>
            </a:r>
            <a:r>
              <a:rPr lang="en-US" sz="1867">
                <a:latin typeface="Consolas"/>
                <a:ea typeface="Consolas"/>
                <a:cs typeface="Consolas"/>
                <a:sym typeface="Consolas"/>
              </a:rPr>
              <a:t> = 1024;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default_action </a:t>
            </a: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a:t>
            </a:r>
            <a:endParaRPr/>
          </a:p>
        </p:txBody>
      </p:sp>
      <p:sp>
        <p:nvSpPr>
          <p:cNvPr id="2684" name="Google Shape;2684;p170"/>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IPv4_LPM Table</a:t>
            </a:r>
            <a:endParaRPr/>
          </a:p>
        </p:txBody>
      </p:sp>
      <p:sp>
        <p:nvSpPr>
          <p:cNvPr id="2685" name="Google Shape;2685;p170"/>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78</a:t>
            </a:fld>
            <a:endParaRPr/>
          </a:p>
        </p:txBody>
      </p:sp>
    </p:spTree>
    <p:extLst>
      <p:ext uri="{BB962C8B-B14F-4D97-AF65-F5344CB8AC3E}">
        <p14:creationId xmlns:p14="http://schemas.microsoft.com/office/powerpoint/2010/main" val="1105836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1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38"/>
              <a:buNone/>
            </a:pPr>
            <a:r>
              <a:rPr lang="en-US" sz="1800">
                <a:solidFill>
                  <a:srgbClr val="C00000"/>
                </a:solidFill>
                <a:latin typeface="Consolas"/>
                <a:ea typeface="Consolas"/>
                <a:cs typeface="Consolas"/>
                <a:sym typeface="Consolas"/>
              </a:rPr>
              <a:t>/* core.p4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exact,    </a:t>
            </a:r>
            <a:endParaRPr/>
          </a:p>
          <a:p>
            <a:pPr marL="0" indent="0">
              <a:spcBef>
                <a:spcPts val="200"/>
              </a:spcBef>
              <a:buSzPts val="338"/>
              <a:buNone/>
            </a:pPr>
            <a:r>
              <a:rPr lang="en-US" sz="1800">
                <a:latin typeface="Consolas"/>
                <a:ea typeface="Consolas"/>
                <a:cs typeface="Consolas"/>
                <a:sym typeface="Consolas"/>
              </a:rPr>
              <a:t>    ternary,</a:t>
            </a:r>
            <a:endParaRPr/>
          </a:p>
          <a:p>
            <a:pPr marL="0" indent="0">
              <a:spcBef>
                <a:spcPts val="200"/>
              </a:spcBef>
              <a:buSzPts val="338"/>
              <a:buNone/>
            </a:pPr>
            <a:r>
              <a:rPr lang="en-US" sz="1800">
                <a:latin typeface="Consolas"/>
                <a:ea typeface="Consolas"/>
                <a:cs typeface="Consolas"/>
                <a:sym typeface="Consolas"/>
              </a:rPr>
              <a:t>    lpm</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v1model.p4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range,</a:t>
            </a:r>
            <a:endParaRPr/>
          </a:p>
          <a:p>
            <a:pPr marL="0" indent="0">
              <a:spcBef>
                <a:spcPts val="200"/>
              </a:spcBef>
              <a:buSzPts val="338"/>
              <a:buNone/>
            </a:pPr>
            <a:r>
              <a:rPr lang="en-US" sz="1800">
                <a:latin typeface="Consolas"/>
                <a:ea typeface="Consolas"/>
                <a:cs typeface="Consolas"/>
                <a:sym typeface="Consolas"/>
              </a:rPr>
              <a:t>    selector</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solidFill>
                <a:srgbClr val="C00000"/>
              </a:solidFill>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Some other architecture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regexp,</a:t>
            </a:r>
            <a:endParaRPr/>
          </a:p>
          <a:p>
            <a:pPr marL="0" indent="0">
              <a:spcBef>
                <a:spcPts val="200"/>
              </a:spcBef>
              <a:buSzPts val="338"/>
              <a:buNone/>
            </a:pPr>
            <a:r>
              <a:rPr lang="en-US" sz="1800">
                <a:latin typeface="Consolas"/>
                <a:ea typeface="Consolas"/>
                <a:cs typeface="Consolas"/>
                <a:sym typeface="Consolas"/>
              </a:rPr>
              <a:t>    fuzzy</a:t>
            </a:r>
            <a:endParaRPr/>
          </a:p>
          <a:p>
            <a:pPr marL="0" indent="0">
              <a:spcBef>
                <a:spcPts val="200"/>
              </a:spcBef>
              <a:buSzPts val="338"/>
              <a:buNone/>
            </a:pPr>
            <a:r>
              <a:rPr lang="en-US" sz="1800">
                <a:latin typeface="Consolas"/>
                <a:ea typeface="Consolas"/>
                <a:cs typeface="Consolas"/>
                <a:sym typeface="Consolas"/>
              </a:rPr>
              <a:t>}</a:t>
            </a:r>
            <a:endParaRPr/>
          </a:p>
        </p:txBody>
      </p:sp>
      <p:sp>
        <p:nvSpPr>
          <p:cNvPr id="2691" name="Google Shape;2691;p171"/>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Match Kinds</a:t>
            </a:r>
            <a:endParaRPr/>
          </a:p>
        </p:txBody>
      </p:sp>
      <p:sp>
        <p:nvSpPr>
          <p:cNvPr id="2692" name="Google Shape;2692;p171"/>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79</a:t>
            </a:fld>
            <a:endParaRPr/>
          </a:p>
        </p:txBody>
      </p:sp>
      <p:sp>
        <p:nvSpPr>
          <p:cNvPr id="2693" name="Google Shape;2693;p171"/>
          <p:cNvSpPr txBox="1">
            <a:spLocks noGrp="1"/>
          </p:cNvSpPr>
          <p:nvPr>
            <p:ph type="body" idx="2"/>
          </p:nvPr>
        </p:nvSpPr>
        <p:spPr>
          <a:xfrm>
            <a:off x="6096000" y="990600"/>
            <a:ext cx="5712179"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The type </a:t>
            </a:r>
            <a:r>
              <a:rPr lang="en-US">
                <a:latin typeface="Consolas"/>
                <a:ea typeface="Consolas"/>
                <a:cs typeface="Consolas"/>
                <a:sym typeface="Consolas"/>
              </a:rPr>
              <a:t>match_kind</a:t>
            </a:r>
            <a:r>
              <a:rPr lang="en-US"/>
              <a:t> is special in P4</a:t>
            </a:r>
            <a:endParaRPr/>
          </a:p>
          <a:p>
            <a:pPr marL="228594" indent="-228594">
              <a:spcBef>
                <a:spcPts val="0"/>
              </a:spcBef>
              <a:buNone/>
            </a:pPr>
            <a:endParaRPr/>
          </a:p>
          <a:p>
            <a:pPr marL="228594" indent="-228594">
              <a:spcBef>
                <a:spcPts val="0"/>
              </a:spcBef>
            </a:pPr>
            <a:r>
              <a:rPr lang="en-US"/>
              <a:t>The standard library (</a:t>
            </a:r>
            <a:r>
              <a:rPr lang="en-US" b="0">
                <a:latin typeface="Consolas"/>
                <a:ea typeface="Consolas"/>
                <a:cs typeface="Consolas"/>
                <a:sym typeface="Consolas"/>
              </a:rPr>
              <a:t>core.p4</a:t>
            </a:r>
            <a:r>
              <a:rPr lang="en-US"/>
              <a:t>) defines three standard match kinds</a:t>
            </a:r>
            <a:endParaRPr/>
          </a:p>
          <a:p>
            <a:pPr marL="457189" lvl="1" indent="-186262">
              <a:spcBef>
                <a:spcPts val="175"/>
              </a:spcBef>
            </a:pPr>
            <a:r>
              <a:rPr lang="en-US"/>
              <a:t>Exact match</a:t>
            </a:r>
            <a:endParaRPr/>
          </a:p>
          <a:p>
            <a:pPr marL="457189" lvl="1" indent="-186262">
              <a:spcBef>
                <a:spcPts val="149"/>
              </a:spcBef>
            </a:pPr>
            <a:r>
              <a:rPr lang="en-US"/>
              <a:t>Ternary match</a:t>
            </a:r>
            <a:endParaRPr/>
          </a:p>
          <a:p>
            <a:pPr marL="457189" lvl="1" indent="-186262">
              <a:spcBef>
                <a:spcPts val="149"/>
              </a:spcBef>
            </a:pPr>
            <a:r>
              <a:rPr lang="en-US"/>
              <a:t>LPM match</a:t>
            </a:r>
            <a:endParaRPr/>
          </a:p>
          <a:p>
            <a:pPr marL="457189" lvl="1" indent="-292539">
              <a:spcBef>
                <a:spcPts val="149"/>
              </a:spcBef>
              <a:buNone/>
            </a:pPr>
            <a:endParaRPr/>
          </a:p>
          <a:p>
            <a:pPr marL="231642" indent="-231642">
              <a:spcBef>
                <a:spcPts val="0"/>
              </a:spcBef>
              <a:buClr>
                <a:srgbClr val="205867"/>
              </a:buClr>
              <a:buSzPts val="1750"/>
              <a:buFont typeface="Arial"/>
              <a:buChar char="•"/>
            </a:pPr>
            <a:r>
              <a:rPr lang="en-US"/>
              <a:t>The architecture (</a:t>
            </a:r>
            <a:r>
              <a:rPr lang="en-US" b="0">
                <a:latin typeface="Consolas"/>
                <a:ea typeface="Consolas"/>
                <a:cs typeface="Consolas"/>
                <a:sym typeface="Consolas"/>
              </a:rPr>
              <a:t>v</a:t>
            </a:r>
            <a:r>
              <a:rPr lang="en-US" sz="2200" b="0">
                <a:latin typeface="Consolas"/>
                <a:ea typeface="Consolas"/>
                <a:cs typeface="Consolas"/>
                <a:sym typeface="Consolas"/>
              </a:rPr>
              <a:t>1model.p4</a:t>
            </a:r>
            <a:r>
              <a:rPr lang="en-US" sz="2200"/>
              <a:t>) defines two additional match kinds:</a:t>
            </a:r>
            <a:endParaRPr/>
          </a:p>
          <a:p>
            <a:pPr marL="457189" lvl="1" indent="-186262">
              <a:spcBef>
                <a:spcPts val="149"/>
              </a:spcBef>
            </a:pPr>
            <a:r>
              <a:rPr lang="en-US"/>
              <a:t>range</a:t>
            </a:r>
            <a:endParaRPr/>
          </a:p>
          <a:p>
            <a:pPr marL="457189" lvl="1" indent="-186262">
              <a:spcBef>
                <a:spcPts val="149"/>
              </a:spcBef>
            </a:pPr>
            <a:r>
              <a:rPr lang="en-US"/>
              <a:t>selector</a:t>
            </a:r>
            <a:endParaRPr/>
          </a:p>
          <a:p>
            <a:pPr marL="457189" lvl="1" indent="-292539">
              <a:spcBef>
                <a:spcPts val="149"/>
              </a:spcBef>
              <a:buNone/>
            </a:pPr>
            <a:endParaRPr/>
          </a:p>
          <a:p>
            <a:pPr marL="228594" indent="-228594">
              <a:spcBef>
                <a:spcPts val="175"/>
              </a:spcBef>
            </a:pPr>
            <a:r>
              <a:rPr lang="en-US"/>
              <a:t>Other architectures may define (and provide implementation for) additional match kinds</a:t>
            </a:r>
            <a:endParaRPr/>
          </a:p>
          <a:p>
            <a:pPr marL="0" indent="0">
              <a:spcBef>
                <a:spcPts val="200"/>
              </a:spcBef>
              <a:buSzPts val="375"/>
              <a:buNone/>
            </a:pPr>
            <a:endParaRPr/>
          </a:p>
        </p:txBody>
      </p:sp>
    </p:spTree>
    <p:extLst>
      <p:ext uri="{BB962C8B-B14F-4D97-AF65-F5344CB8AC3E}">
        <p14:creationId xmlns:p14="http://schemas.microsoft.com/office/powerpoint/2010/main" val="82304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 Switch OS</a:t>
            </a:r>
          </a:p>
        </p:txBody>
      </p:sp>
      <p:pic>
        <p:nvPicPr>
          <p:cNvPr id="10" name="Picture 9"/>
          <p:cNvPicPr>
            <a:picLocks noChangeAspect="1"/>
          </p:cNvPicPr>
          <p:nvPr/>
        </p:nvPicPr>
        <p:blipFill>
          <a:blip r:embed="rId3"/>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a:solidFill>
                  <a:srgbClr val="2B69B7"/>
                </a:solidFill>
              </a:rPr>
              <a:t>Driver</a:t>
            </a:r>
            <a:endParaRPr lang="en-US" sz="2400" dirty="0">
              <a:solidFill>
                <a:srgbClr val="2B69B7"/>
              </a:solidFill>
            </a:endParaRPr>
          </a:p>
        </p:txBody>
      </p:sp>
      <p:pic>
        <p:nvPicPr>
          <p:cNvPr id="16" name="Picture 15"/>
          <p:cNvPicPr>
            <a:picLocks noChangeAspect="1"/>
          </p:cNvPicPr>
          <p:nvPr/>
        </p:nvPicPr>
        <p:blipFill>
          <a:blip r:embed="rId4"/>
          <a:stretch>
            <a:fillRect/>
          </a:stretch>
        </p:blipFill>
        <p:spPr>
          <a:xfrm>
            <a:off x="1866093" y="3105699"/>
            <a:ext cx="3113680" cy="1846087"/>
          </a:xfrm>
          <a:prstGeom prst="rect">
            <a:avLst/>
          </a:prstGeom>
        </p:spPr>
      </p:pic>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OSPF</a:t>
            </a: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BGP</a:t>
            </a: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etc</a:t>
            </a:r>
            <a:r>
              <a:rPr lang="en-US" sz="2000" dirty="0">
                <a:solidFill>
                  <a:srgbClr val="2B69B7"/>
                </a:solidFill>
              </a:rPr>
              <a:t>.</a:t>
            </a: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088501" y="2039972"/>
            <a:ext cx="854635"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44546A"/>
                </a:solidFill>
              </a:rPr>
              <a:t>VXLAN</a:t>
            </a:r>
          </a:p>
        </p:txBody>
      </p:sp>
      <p:cxnSp>
        <p:nvCxnSpPr>
          <p:cNvPr id="25" name="Straight Arrow Connector 24"/>
          <p:cNvCxnSpPr>
            <a:stCxn id="23" idx="2"/>
            <a:endCxn id="26" idx="0"/>
          </p:cNvCxnSpPr>
          <p:nvPr/>
        </p:nvCxnSpPr>
        <p:spPr>
          <a:xfrm>
            <a:off x="8515819" y="2521491"/>
            <a:ext cx="21137" cy="117958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28735" y="3701075"/>
            <a:ext cx="216442"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sp>
        <p:nvSpPr>
          <p:cNvPr id="27" name="Rounded Rectangle 26"/>
          <p:cNvSpPr/>
          <p:nvPr/>
        </p:nvSpPr>
        <p:spPr>
          <a:xfrm>
            <a:off x="8389706" y="5303817"/>
            <a:ext cx="301565" cy="301735"/>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cxnSp>
        <p:nvCxnSpPr>
          <p:cNvPr id="29" name="Straight Arrow Connector 28"/>
          <p:cNvCxnSpPr/>
          <p:nvPr/>
        </p:nvCxnSpPr>
        <p:spPr>
          <a:xfrm>
            <a:off x="8536956" y="4080996"/>
            <a:ext cx="0" cy="122363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66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172"/>
          <p:cNvSpPr txBox="1">
            <a:spLocks noGrp="1"/>
          </p:cNvSpPr>
          <p:nvPr>
            <p:ph type="body" idx="1"/>
          </p:nvPr>
        </p:nvSpPr>
        <p:spPr>
          <a:xfrm>
            <a:off x="203201" y="990600"/>
            <a:ext cx="56895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solidFill>
                  <a:srgbClr val="C00000"/>
                </a:solidFill>
                <a:latin typeface="Consolas"/>
                <a:ea typeface="Consolas"/>
                <a:cs typeface="Consolas"/>
                <a:sym typeface="Consolas"/>
              </a:rPr>
              <a:t>/* core.p4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NoAction() { </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mark_to_drop();</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ipv4_forward(macAddr_t dstAddr, </a:t>
            </a:r>
            <a:endParaRPr/>
          </a:p>
          <a:p>
            <a:pPr marL="0" indent="0">
              <a:spcBef>
                <a:spcPts val="200"/>
              </a:spcBef>
              <a:buSzPts val="350"/>
              <a:buNone/>
            </a:pPr>
            <a:r>
              <a:rPr lang="en-US" sz="1867">
                <a:latin typeface="Consolas"/>
                <a:ea typeface="Consolas"/>
                <a:cs typeface="Consolas"/>
                <a:sym typeface="Consolas"/>
              </a:rPr>
              <a:t>                    bit&lt;9&gt; port)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p:txBody>
      </p:sp>
      <p:sp>
        <p:nvSpPr>
          <p:cNvPr id="2700" name="Google Shape;2700;p172"/>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Defining Actions for L3 forwarding</a:t>
            </a:r>
            <a:endParaRPr/>
          </a:p>
        </p:txBody>
      </p:sp>
      <p:sp>
        <p:nvSpPr>
          <p:cNvPr id="2701" name="Google Shape;2701;p172"/>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80</a:t>
            </a:fld>
            <a:endParaRPr/>
          </a:p>
        </p:txBody>
      </p:sp>
      <p:sp>
        <p:nvSpPr>
          <p:cNvPr id="2702" name="Google Shape;2702;p172"/>
          <p:cNvSpPr txBox="1">
            <a:spLocks noGrp="1"/>
          </p:cNvSpPr>
          <p:nvPr>
            <p:ph type="body" idx="2"/>
          </p:nvPr>
        </p:nvSpPr>
        <p:spPr>
          <a:xfrm>
            <a:off x="6096001" y="990600"/>
            <a:ext cx="4286004"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Actions can have two different types of parameters</a:t>
            </a:r>
            <a:endParaRPr/>
          </a:p>
          <a:p>
            <a:pPr marL="457189" lvl="1" indent="-186262">
              <a:spcBef>
                <a:spcPts val="175"/>
              </a:spcBef>
            </a:pPr>
            <a:r>
              <a:rPr lang="en-US"/>
              <a:t>Directional (from the Data Plane)</a:t>
            </a:r>
            <a:endParaRPr/>
          </a:p>
          <a:p>
            <a:pPr marL="457189" lvl="1" indent="-186262">
              <a:spcBef>
                <a:spcPts val="149"/>
              </a:spcBef>
            </a:pPr>
            <a:r>
              <a:rPr lang="en-US"/>
              <a:t>Directionless (from the Control Plane)</a:t>
            </a:r>
            <a:endParaRPr/>
          </a:p>
          <a:p>
            <a:pPr marL="228594" indent="-228594">
              <a:spcBef>
                <a:spcPts val="175"/>
              </a:spcBef>
            </a:pPr>
            <a:r>
              <a:rPr lang="en-US"/>
              <a:t>Actions that are called directly:</a:t>
            </a:r>
            <a:endParaRPr/>
          </a:p>
          <a:p>
            <a:pPr marL="457189" lvl="1" indent="-186262">
              <a:spcBef>
                <a:spcPts val="175"/>
              </a:spcBef>
            </a:pPr>
            <a:r>
              <a:rPr lang="en-US"/>
              <a:t>Only use directional parameters</a:t>
            </a:r>
            <a:endParaRPr/>
          </a:p>
          <a:p>
            <a:pPr marL="228594" indent="-228594">
              <a:spcBef>
                <a:spcPts val="175"/>
              </a:spcBef>
            </a:pPr>
            <a:r>
              <a:rPr lang="en-US"/>
              <a:t>Actions used in tables:</a:t>
            </a:r>
            <a:endParaRPr/>
          </a:p>
          <a:p>
            <a:pPr marL="457189" lvl="1" indent="-186262">
              <a:spcBef>
                <a:spcPts val="175"/>
              </a:spcBef>
            </a:pPr>
            <a:r>
              <a:rPr lang="en-US"/>
              <a:t>Typically use directionless parameters</a:t>
            </a:r>
            <a:endParaRPr/>
          </a:p>
          <a:p>
            <a:pPr marL="457189" lvl="1" indent="-186262">
              <a:spcBef>
                <a:spcPts val="149"/>
              </a:spcBef>
            </a:pPr>
            <a:r>
              <a:rPr lang="en-US"/>
              <a:t>May sometimes use directional parameters too</a:t>
            </a:r>
            <a:endParaRPr/>
          </a:p>
        </p:txBody>
      </p:sp>
      <p:grpSp>
        <p:nvGrpSpPr>
          <p:cNvPr id="2703" name="Google Shape;2703;p172"/>
          <p:cNvGrpSpPr/>
          <p:nvPr/>
        </p:nvGrpSpPr>
        <p:grpSpPr>
          <a:xfrm>
            <a:off x="10515658" y="990600"/>
            <a:ext cx="1269941" cy="4948483"/>
            <a:chOff x="6730835" y="1123950"/>
            <a:chExt cx="952456" cy="3711362"/>
          </a:xfrm>
        </p:grpSpPr>
        <p:sp>
          <p:nvSpPr>
            <p:cNvPr id="2704" name="Google Shape;2704;p172"/>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05" name="Google Shape;2705;p172"/>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spcFirstLastPara="1" wrap="square" lIns="0" tIns="24367" rIns="0" bIns="0" anchor="ctr" anchorCtr="0">
              <a:noAutofit/>
            </a:bodyPr>
            <a:lstStyle/>
            <a:p>
              <a:pPr algn="ctr">
                <a:buClr>
                  <a:srgbClr val="000000"/>
                </a:buClr>
                <a:buSzPts val="300"/>
                <a:buFont typeface="Arial"/>
                <a:buNone/>
              </a:pPr>
              <a:r>
                <a:rPr lang="en-US" sz="1600" kern="0">
                  <a:solidFill>
                    <a:srgbClr val="000000"/>
                  </a:solidFill>
                  <a:ea typeface="Arial"/>
                  <a:cs typeface="Arial"/>
                  <a:sym typeface="Arial"/>
                </a:rPr>
                <a:t>Directional (DataPlane) Parameters</a:t>
              </a:r>
              <a:endParaRPr sz="1867" kern="0">
                <a:solidFill>
                  <a:srgbClr val="000000"/>
                </a:solidFill>
                <a:ea typeface="Arial"/>
                <a:cs typeface="Arial"/>
                <a:sym typeface="Arial"/>
              </a:endParaRPr>
            </a:p>
          </p:txBody>
        </p:sp>
        <p:sp>
          <p:nvSpPr>
            <p:cNvPr id="2707" name="Google Shape;2707;p172"/>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algn="ctr">
                <a:buClr>
                  <a:srgbClr val="FFFFFF"/>
                </a:buClr>
                <a:buSzPts val="300"/>
                <a:buFont typeface="Arial"/>
                <a:buNone/>
              </a:pPr>
              <a:r>
                <a:rPr lang="en-US" sz="1600" kern="0">
                  <a:solidFill>
                    <a:srgbClr val="FFFFFF"/>
                  </a:solidFill>
                  <a:ea typeface="Arial"/>
                  <a:cs typeface="Arial"/>
                  <a:sym typeface="Arial"/>
                </a:rPr>
                <a:t>Directionless (Action Data) Parameters</a:t>
              </a:r>
              <a:endParaRPr sz="1867" kern="0">
                <a:solidFill>
                  <a:srgbClr val="000000"/>
                </a:solidFill>
                <a:ea typeface="Arial"/>
                <a:cs typeface="Arial"/>
                <a:sym typeface="Arial"/>
              </a:endParaRPr>
            </a:p>
          </p:txBody>
        </p:sp>
        <p:sp>
          <p:nvSpPr>
            <p:cNvPr id="2709" name="Google Shape;2709;p172"/>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275"/>
                <a:buFont typeface="Arial"/>
                <a:buNone/>
              </a:pPr>
              <a:r>
                <a:rPr lang="en-US" sz="1467" kern="0">
                  <a:solidFill>
                    <a:srgbClr val="FFFFFF"/>
                  </a:solidFill>
                  <a:ea typeface="Arial"/>
                  <a:cs typeface="Arial"/>
                  <a:sym typeface="Arial"/>
                </a:rPr>
                <a:t>Action Code</a:t>
              </a:r>
              <a:endParaRPr sz="1867" kern="0">
                <a:solidFill>
                  <a:srgbClr val="000000"/>
                </a:solidFill>
                <a:ea typeface="Arial"/>
                <a:cs typeface="Arial"/>
                <a:sym typeface="Arial"/>
              </a:endParaRPr>
            </a:p>
          </p:txBody>
        </p:sp>
        <p:sp>
          <p:nvSpPr>
            <p:cNvPr id="2710" name="Google Shape;2710;p172"/>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1" name="Google Shape;2711;p172"/>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Action Execution</a:t>
              </a:r>
              <a:endParaRPr sz="1867" kern="0">
                <a:solidFill>
                  <a:srgbClr val="000000"/>
                </a:solidFill>
                <a:ea typeface="Arial"/>
                <a:cs typeface="Arial"/>
                <a:sym typeface="Arial"/>
              </a:endParaRPr>
            </a:p>
          </p:txBody>
        </p:sp>
      </p:grpSp>
    </p:spTree>
    <p:extLst>
      <p:ext uri="{BB962C8B-B14F-4D97-AF65-F5344CB8AC3E}">
        <p14:creationId xmlns:p14="http://schemas.microsoft.com/office/powerpoint/2010/main" val="1684133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1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1400"/>
              <a:buNone/>
            </a:pPr>
            <a:endParaRPr sz="1867">
              <a:latin typeface="Helvetica Neue"/>
              <a:ea typeface="Helvetica Neue"/>
              <a:cs typeface="Helvetica Neue"/>
              <a:sym typeface="Helvetica Neue"/>
            </a:endParaRPr>
          </a:p>
          <a:p>
            <a:pPr marL="0" indent="0">
              <a:spcBef>
                <a:spcPts val="200"/>
              </a:spcBef>
              <a:buSzPts val="350"/>
              <a:buNone/>
            </a:pPr>
            <a:r>
              <a:rPr lang="en-US" sz="1867">
                <a:solidFill>
                  <a:srgbClr val="0744B8"/>
                </a:solidFill>
                <a:latin typeface="Consolas"/>
                <a:ea typeface="Consolas"/>
                <a:cs typeface="Consolas"/>
                <a:sym typeface="Consolas"/>
              </a:rPr>
              <a:t>control</a:t>
            </a:r>
            <a:r>
              <a:rPr lang="en-US" sz="1867">
                <a:latin typeface="Consolas"/>
                <a:ea typeface="Consolas"/>
                <a:cs typeface="Consolas"/>
                <a:sym typeface="Consolas"/>
              </a:rPr>
              <a:t> MyIngress(</a:t>
            </a:r>
            <a:r>
              <a:rPr lang="en-US" sz="1867">
                <a:solidFill>
                  <a:srgbClr val="0744B8"/>
                </a:solidFill>
                <a:latin typeface="Consolas"/>
                <a:ea typeface="Consolas"/>
                <a:cs typeface="Consolas"/>
                <a:sym typeface="Consolas"/>
              </a:rPr>
              <a:t>inout</a:t>
            </a:r>
            <a:r>
              <a:rPr lang="en-US" sz="1867">
                <a:latin typeface="Consolas"/>
                <a:ea typeface="Consolas"/>
                <a:cs typeface="Consolas"/>
                <a:sym typeface="Consolas"/>
              </a:rPr>
              <a:t> headers hdr,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metadata meta,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standard_metadata_t standard_metadata)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a:t>
            </a:r>
            <a:r>
              <a:rPr lang="en-US" sz="1867">
                <a:latin typeface="Consolas"/>
                <a:ea typeface="Consolas"/>
                <a:cs typeface="Consolas"/>
                <a:sym typeface="Consolas"/>
              </a:rPr>
              <a:t> ipv4_lpm {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apply </a:t>
            </a:r>
            <a:r>
              <a:rPr lang="en-US" sz="1867">
                <a:latin typeface="Consolas"/>
                <a:ea typeface="Consolas"/>
                <a:cs typeface="Consolas"/>
                <a:sym typeface="Consolas"/>
              </a:rPr>
              <a:t>{</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ipv4_lpm.apply();</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a:t>
            </a:r>
            <a:endParaRPr/>
          </a:p>
        </p:txBody>
      </p:sp>
      <p:sp>
        <p:nvSpPr>
          <p:cNvPr id="2718" name="Google Shape;2718;p173"/>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Applying Tables in Controls</a:t>
            </a:r>
            <a:endParaRPr/>
          </a:p>
        </p:txBody>
      </p:sp>
      <p:sp>
        <p:nvSpPr>
          <p:cNvPr id="2719" name="Google Shape;2719;p17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81</a:t>
            </a:fld>
            <a:endParaRPr/>
          </a:p>
        </p:txBody>
      </p:sp>
    </p:spTree>
    <p:extLst>
      <p:ext uri="{BB962C8B-B14F-4D97-AF65-F5344CB8AC3E}">
        <p14:creationId xmlns:p14="http://schemas.microsoft.com/office/powerpoint/2010/main" val="1616322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180"/>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FAQs</a:t>
            </a:r>
            <a:endParaRPr/>
          </a:p>
        </p:txBody>
      </p:sp>
      <p:sp>
        <p:nvSpPr>
          <p:cNvPr id="2821" name="Google Shape;2821;p180"/>
          <p:cNvSpPr txBox="1">
            <a:spLocks noGrp="1"/>
          </p:cNvSpPr>
          <p:nvPr>
            <p:ph type="body" idx="1"/>
          </p:nvPr>
        </p:nvSpPr>
        <p:spPr>
          <a:xfrm>
            <a:off x="203200" y="990601"/>
            <a:ext cx="11582400" cy="5486400"/>
          </a:xfrm>
          <a:prstGeom prst="rect">
            <a:avLst/>
          </a:prstGeom>
          <a:noFill/>
          <a:ln>
            <a:noFill/>
          </a:ln>
        </p:spPr>
        <p:txBody>
          <a:bodyPr spcFirstLastPara="1" wrap="square" lIns="121900" tIns="121900" rIns="121900" bIns="121900" anchor="t" anchorCtr="0">
            <a:noAutofit/>
          </a:bodyPr>
          <a:lstStyle/>
          <a:p>
            <a:pPr>
              <a:lnSpc>
                <a:spcPct val="150000"/>
              </a:lnSpc>
            </a:pPr>
            <a:r>
              <a:rPr lang="en-US"/>
              <a:t>Can I apply a table multiple times in my P4 Program?</a:t>
            </a:r>
            <a:endParaRPr/>
          </a:p>
          <a:p>
            <a:pPr lvl="1">
              <a:lnSpc>
                <a:spcPct val="150000"/>
              </a:lnSpc>
            </a:pPr>
            <a:r>
              <a:rPr lang="en-US"/>
              <a:t>No (except via resubmit / recirculate)</a:t>
            </a:r>
            <a:endParaRPr/>
          </a:p>
          <a:p>
            <a:pPr>
              <a:lnSpc>
                <a:spcPct val="150000"/>
              </a:lnSpc>
            </a:pPr>
            <a:r>
              <a:rPr lang="en-US"/>
              <a:t>Can I modify table entries from my P4 Program?</a:t>
            </a:r>
            <a:endParaRPr/>
          </a:p>
          <a:p>
            <a:pPr lvl="1">
              <a:lnSpc>
                <a:spcPct val="150000"/>
              </a:lnSpc>
            </a:pPr>
            <a:r>
              <a:rPr lang="en-US"/>
              <a:t>No (except for direct counters)</a:t>
            </a:r>
            <a:endParaRPr/>
          </a:p>
          <a:p>
            <a:pPr>
              <a:lnSpc>
                <a:spcPct val="150000"/>
              </a:lnSpc>
            </a:pPr>
            <a:r>
              <a:rPr lang="en-US"/>
              <a:t>What happens upon reaching the </a:t>
            </a:r>
            <a:r>
              <a:rPr lang="en-US">
                <a:latin typeface="Courier New"/>
                <a:ea typeface="Courier New"/>
                <a:cs typeface="Courier New"/>
                <a:sym typeface="Courier New"/>
              </a:rPr>
              <a:t>reject</a:t>
            </a:r>
            <a:r>
              <a:rPr lang="en-US"/>
              <a:t> state of the parser?</a:t>
            </a:r>
            <a:endParaRPr/>
          </a:p>
          <a:p>
            <a:pPr lvl="1">
              <a:lnSpc>
                <a:spcPct val="150000"/>
              </a:lnSpc>
            </a:pPr>
            <a:r>
              <a:rPr lang="en-US"/>
              <a:t>Architecture dependent</a:t>
            </a:r>
            <a:endParaRPr/>
          </a:p>
          <a:p>
            <a:pPr>
              <a:lnSpc>
                <a:spcPct val="150000"/>
              </a:lnSpc>
            </a:pPr>
            <a:r>
              <a:rPr lang="en-US"/>
              <a:t>How much of the packet can I parse?</a:t>
            </a:r>
            <a:endParaRPr/>
          </a:p>
          <a:p>
            <a:pPr lvl="1">
              <a:lnSpc>
                <a:spcPct val="150000"/>
              </a:lnSpc>
            </a:pPr>
            <a:r>
              <a:rPr lang="en-US"/>
              <a:t>Architecture dependent</a:t>
            </a:r>
            <a:endParaRPr/>
          </a:p>
        </p:txBody>
      </p:sp>
      <p:sp>
        <p:nvSpPr>
          <p:cNvPr id="2822" name="Google Shape;2822;p180"/>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82</a:t>
            </a:fld>
            <a:endParaRPr/>
          </a:p>
        </p:txBody>
      </p:sp>
    </p:spTree>
    <p:extLst>
      <p:ext uri="{BB962C8B-B14F-4D97-AF65-F5344CB8AC3E}">
        <p14:creationId xmlns:p14="http://schemas.microsoft.com/office/powerpoint/2010/main" val="733267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5399313"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44546A"/>
                </a:solidFill>
              </a:rPr>
              <a:t>Network Equipment Vendor</a:t>
            </a:r>
          </a:p>
        </p:txBody>
      </p:sp>
      <p:sp>
        <p:nvSpPr>
          <p:cNvPr id="8" name="Rectangle 7"/>
          <p:cNvSpPr/>
          <p:nvPr/>
        </p:nvSpPr>
        <p:spPr>
          <a:xfrm>
            <a:off x="2039882"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44546A"/>
                </a:solidFill>
              </a:rPr>
              <a:t>Network Owner</a:t>
            </a:r>
          </a:p>
        </p:txBody>
      </p:sp>
      <p:pic>
        <p:nvPicPr>
          <p:cNvPr id="4" name="Content Placeholder 3"/>
          <p:cNvPicPr>
            <a:picLocks noGrp="1" noChangeAspect="1"/>
          </p:cNvPicPr>
          <p:nvPr>
            <p:ph idx="1"/>
          </p:nvPr>
        </p:nvPicPr>
        <p:blipFill>
          <a:blip r:embed="rId3"/>
          <a:stretch>
            <a:fillRect/>
          </a:stretch>
        </p:blipFill>
        <p:spPr>
          <a:xfrm>
            <a:off x="6007420" y="2870244"/>
            <a:ext cx="670642" cy="445977"/>
          </a:xfrm>
          <a:prstGeom prst="rect">
            <a:avLst/>
          </a:prstGeom>
        </p:spPr>
      </p:pic>
      <p:grpSp>
        <p:nvGrpSpPr>
          <p:cNvPr id="41" name="Group 40"/>
          <p:cNvGrpSpPr/>
          <p:nvPr/>
        </p:nvGrpSpPr>
        <p:grpSpPr>
          <a:xfrm>
            <a:off x="2342157" y="2772043"/>
            <a:ext cx="1282305" cy="526649"/>
            <a:chOff x="1595345" y="5137552"/>
            <a:chExt cx="1282305" cy="526649"/>
          </a:xfrm>
        </p:grpSpPr>
        <p:pic>
          <p:nvPicPr>
            <p:cNvPr id="11" name="Content Placeholder 3"/>
            <p:cNvPicPr>
              <a:picLocks noChangeAspect="1"/>
            </p:cNvPicPr>
            <p:nvPr/>
          </p:nvPicPr>
          <p:blipFill>
            <a:blip r:embed="rId3"/>
            <a:stretch>
              <a:fillRect/>
            </a:stretch>
          </p:blipFill>
          <p:spPr>
            <a:xfrm>
              <a:off x="1595345" y="5448701"/>
              <a:ext cx="324060" cy="215500"/>
            </a:xfrm>
            <a:prstGeom prst="rect">
              <a:avLst/>
            </a:prstGeom>
          </p:spPr>
        </p:pic>
        <p:pic>
          <p:nvPicPr>
            <p:cNvPr id="12" name="Content Placeholder 3"/>
            <p:cNvPicPr>
              <a:picLocks noChangeAspect="1"/>
            </p:cNvPicPr>
            <p:nvPr/>
          </p:nvPicPr>
          <p:blipFill>
            <a:blip r:embed="rId3"/>
            <a:stretch>
              <a:fillRect/>
            </a:stretch>
          </p:blipFill>
          <p:spPr>
            <a:xfrm>
              <a:off x="1914760" y="5448701"/>
              <a:ext cx="324060" cy="215500"/>
            </a:xfrm>
            <a:prstGeom prst="rect">
              <a:avLst/>
            </a:prstGeom>
          </p:spPr>
        </p:pic>
        <p:pic>
          <p:nvPicPr>
            <p:cNvPr id="13" name="Content Placeholder 3"/>
            <p:cNvPicPr>
              <a:picLocks noChangeAspect="1"/>
            </p:cNvPicPr>
            <p:nvPr/>
          </p:nvPicPr>
          <p:blipFill>
            <a:blip r:embed="rId3"/>
            <a:stretch>
              <a:fillRect/>
            </a:stretch>
          </p:blipFill>
          <p:spPr>
            <a:xfrm>
              <a:off x="2234175" y="5448701"/>
              <a:ext cx="324060" cy="215500"/>
            </a:xfrm>
            <a:prstGeom prst="rect">
              <a:avLst/>
            </a:prstGeom>
          </p:spPr>
        </p:pic>
        <p:pic>
          <p:nvPicPr>
            <p:cNvPr id="14" name="Content Placeholder 3"/>
            <p:cNvPicPr>
              <a:picLocks noChangeAspect="1"/>
            </p:cNvPicPr>
            <p:nvPr/>
          </p:nvPicPr>
          <p:blipFill>
            <a:blip r:embed="rId3"/>
            <a:stretch>
              <a:fillRect/>
            </a:stretch>
          </p:blipFill>
          <p:spPr>
            <a:xfrm>
              <a:off x="2553590" y="5448701"/>
              <a:ext cx="324060" cy="215500"/>
            </a:xfrm>
            <a:prstGeom prst="rect">
              <a:avLst/>
            </a:prstGeom>
          </p:spPr>
        </p:pic>
        <p:cxnSp>
          <p:nvCxnSpPr>
            <p:cNvPr id="17" name="Straight Connector 16"/>
            <p:cNvCxnSpPr>
              <a:stCxn id="11" idx="0"/>
              <a:endCxn id="9" idx="0"/>
            </p:cNvCxnSpPr>
            <p:nvPr/>
          </p:nvCxnSpPr>
          <p:spPr>
            <a:xfrm flipV="1">
              <a:off x="1757375" y="5137552"/>
              <a:ext cx="26691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0"/>
              <a:endCxn id="9" idx="0"/>
            </p:cNvCxnSpPr>
            <p:nvPr/>
          </p:nvCxnSpPr>
          <p:spPr>
            <a:xfrm flipH="1" flipV="1">
              <a:off x="2024285" y="5137552"/>
              <a:ext cx="5250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0"/>
              <a:endCxn id="9" idx="0"/>
            </p:cNvCxnSpPr>
            <p:nvPr/>
          </p:nvCxnSpPr>
          <p:spPr>
            <a:xfrm flipH="1" flipV="1">
              <a:off x="2024285" y="5137552"/>
              <a:ext cx="37192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0"/>
              <a:endCxn id="9" idx="0"/>
            </p:cNvCxnSpPr>
            <p:nvPr/>
          </p:nvCxnSpPr>
          <p:spPr>
            <a:xfrm flipH="1" flipV="1">
              <a:off x="2024285" y="5137552"/>
              <a:ext cx="69133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0"/>
              <a:endCxn id="15" idx="0"/>
            </p:cNvCxnSpPr>
            <p:nvPr/>
          </p:nvCxnSpPr>
          <p:spPr>
            <a:xfrm flipV="1">
              <a:off x="1757375" y="5137552"/>
              <a:ext cx="74633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a:endCxn id="15" idx="0"/>
            </p:cNvCxnSpPr>
            <p:nvPr/>
          </p:nvCxnSpPr>
          <p:spPr>
            <a:xfrm flipV="1">
              <a:off x="2076790" y="5137552"/>
              <a:ext cx="426919"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0"/>
              <a:endCxn id="15" idx="0"/>
            </p:cNvCxnSpPr>
            <p:nvPr/>
          </p:nvCxnSpPr>
          <p:spPr>
            <a:xfrm flipV="1">
              <a:off x="2396205" y="5137552"/>
              <a:ext cx="10750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0"/>
              <a:endCxn id="15" idx="0"/>
            </p:cNvCxnSpPr>
            <p:nvPr/>
          </p:nvCxnSpPr>
          <p:spPr>
            <a:xfrm flipH="1" flipV="1">
              <a:off x="2503709" y="5137552"/>
              <a:ext cx="211911" cy="31114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a:blip r:embed="rId3"/>
            <a:stretch>
              <a:fillRect/>
            </a:stretch>
          </p:blipFill>
          <p:spPr>
            <a:xfrm>
              <a:off x="1862255" y="5137552"/>
              <a:ext cx="324060" cy="215500"/>
            </a:xfrm>
            <a:prstGeom prst="rect">
              <a:avLst/>
            </a:prstGeom>
          </p:spPr>
        </p:pic>
        <p:pic>
          <p:nvPicPr>
            <p:cNvPr id="15" name="Content Placeholder 3"/>
            <p:cNvPicPr>
              <a:picLocks noChangeAspect="1"/>
            </p:cNvPicPr>
            <p:nvPr/>
          </p:nvPicPr>
          <p:blipFill>
            <a:blip r:embed="rId3"/>
            <a:stretch>
              <a:fillRect/>
            </a:stretch>
          </p:blipFill>
          <p:spPr>
            <a:xfrm>
              <a:off x="2341679" y="5137552"/>
              <a:ext cx="324060" cy="215500"/>
            </a:xfrm>
            <a:prstGeom prst="rect">
              <a:avLst/>
            </a:prstGeom>
          </p:spPr>
        </p:pic>
      </p:grpSp>
      <p:grpSp>
        <p:nvGrpSpPr>
          <p:cNvPr id="59" name="Group 58"/>
          <p:cNvGrpSpPr/>
          <p:nvPr/>
        </p:nvGrpSpPr>
        <p:grpSpPr>
          <a:xfrm>
            <a:off x="8403455" y="4233387"/>
            <a:ext cx="1444172" cy="1072535"/>
            <a:chOff x="8403455" y="4233387"/>
            <a:chExt cx="1444172" cy="1072535"/>
          </a:xfrm>
        </p:grpSpPr>
        <p:sp>
          <p:nvSpPr>
            <p:cNvPr id="6" name="Rectangle 5"/>
            <p:cNvSpPr/>
            <p:nvPr/>
          </p:nvSpPr>
          <p:spPr>
            <a:xfrm>
              <a:off x="8403455" y="4443455"/>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44546A"/>
                  </a:solidFill>
                </a:rPr>
                <a:t>ASIC</a:t>
              </a:r>
            </a:p>
            <a:p>
              <a:pPr algn="ctr"/>
              <a:r>
                <a:rPr lang="en-US" sz="2400" dirty="0">
                  <a:solidFill>
                    <a:srgbClr val="44546A"/>
                  </a:solidFill>
                </a:rPr>
                <a:t>Team</a:t>
              </a:r>
            </a:p>
          </p:txBody>
        </p:sp>
        <p:pic>
          <p:nvPicPr>
            <p:cNvPr id="42" name="Picture 41"/>
            <p:cNvPicPr>
              <a:picLocks noChangeAspect="1"/>
            </p:cNvPicPr>
            <p:nvPr/>
          </p:nvPicPr>
          <p:blipFill>
            <a:blip r:embed="rId4"/>
            <a:stretch>
              <a:fillRect/>
            </a:stretch>
          </p:blipFill>
          <p:spPr>
            <a:xfrm>
              <a:off x="8821529" y="4233387"/>
              <a:ext cx="608024" cy="321280"/>
            </a:xfrm>
            <a:prstGeom prst="rect">
              <a:avLst/>
            </a:prstGeom>
          </p:spPr>
        </p:pic>
      </p:grpSp>
      <p:grpSp>
        <p:nvGrpSpPr>
          <p:cNvPr id="57" name="Group 56"/>
          <p:cNvGrpSpPr/>
          <p:nvPr/>
        </p:nvGrpSpPr>
        <p:grpSpPr>
          <a:xfrm>
            <a:off x="8403455" y="1798038"/>
            <a:ext cx="1444172" cy="1338535"/>
            <a:chOff x="8403455" y="1798038"/>
            <a:chExt cx="1444172" cy="1338535"/>
          </a:xfrm>
        </p:grpSpPr>
        <p:sp>
          <p:nvSpPr>
            <p:cNvPr id="7" name="Rectangle 6"/>
            <p:cNvSpPr/>
            <p:nvPr/>
          </p:nvSpPr>
          <p:spPr>
            <a:xfrm>
              <a:off x="8403455" y="2274106"/>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44546A"/>
                  </a:solidFill>
                </a:rPr>
                <a:t>Software</a:t>
              </a:r>
            </a:p>
            <a:p>
              <a:pPr algn="ctr"/>
              <a:r>
                <a:rPr lang="en-US" sz="2400" dirty="0">
                  <a:solidFill>
                    <a:srgbClr val="44546A"/>
                  </a:solidFill>
                </a:rPr>
                <a:t>Team</a:t>
              </a:r>
            </a:p>
          </p:txBody>
        </p:sp>
        <p:pic>
          <p:nvPicPr>
            <p:cNvPr id="43" name="Picture 42"/>
            <p:cNvPicPr>
              <a:picLocks noChangeAspect="1"/>
            </p:cNvPicPr>
            <p:nvPr/>
          </p:nvPicPr>
          <p:blipFill>
            <a:blip r:embed="rId5"/>
            <a:stretch>
              <a:fillRect/>
            </a:stretch>
          </p:blipFill>
          <p:spPr>
            <a:xfrm>
              <a:off x="8829550" y="1798038"/>
              <a:ext cx="598468" cy="598468"/>
            </a:xfrm>
            <a:prstGeom prst="rect">
              <a:avLst/>
            </a:prstGeom>
          </p:spPr>
        </p:pic>
      </p:grpSp>
      <p:grpSp>
        <p:nvGrpSpPr>
          <p:cNvPr id="56" name="Group 55"/>
          <p:cNvGrpSpPr/>
          <p:nvPr/>
        </p:nvGrpSpPr>
        <p:grpSpPr>
          <a:xfrm>
            <a:off x="3790869" y="2373528"/>
            <a:ext cx="1735106" cy="1548990"/>
            <a:chOff x="3790869" y="2373528"/>
            <a:chExt cx="1735106" cy="1548990"/>
          </a:xfrm>
        </p:grpSpPr>
        <p:sp>
          <p:nvSpPr>
            <p:cNvPr id="44" name="Arc 43"/>
            <p:cNvSpPr/>
            <p:nvPr/>
          </p:nvSpPr>
          <p:spPr>
            <a:xfrm>
              <a:off x="3790869" y="2906297"/>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2" name="TextBox 51"/>
            <p:cNvSpPr txBox="1"/>
            <p:nvPr/>
          </p:nvSpPr>
          <p:spPr>
            <a:xfrm>
              <a:off x="4137794" y="2373528"/>
              <a:ext cx="1141851" cy="461665"/>
            </a:xfrm>
            <a:prstGeom prst="rect">
              <a:avLst/>
            </a:prstGeom>
            <a:noFill/>
          </p:spPr>
          <p:txBody>
            <a:bodyPr wrap="none" rtlCol="0">
              <a:spAutoFit/>
            </a:bodyPr>
            <a:lstStyle/>
            <a:p>
              <a:r>
                <a:rPr lang="en-US" sz="2400" dirty="0">
                  <a:solidFill>
                    <a:prstClr val="black"/>
                  </a:solidFill>
                </a:rPr>
                <a:t>Feature</a:t>
              </a:r>
              <a:endParaRPr lang="en-US" sz="2800" dirty="0">
                <a:solidFill>
                  <a:prstClr val="black"/>
                </a:solidFill>
              </a:endParaRPr>
            </a:p>
          </p:txBody>
        </p:sp>
      </p:grpSp>
      <p:grpSp>
        <p:nvGrpSpPr>
          <p:cNvPr id="64" name="Group 63"/>
          <p:cNvGrpSpPr/>
          <p:nvPr/>
        </p:nvGrpSpPr>
        <p:grpSpPr>
          <a:xfrm>
            <a:off x="6806080" y="2162072"/>
            <a:ext cx="1706897" cy="1324697"/>
            <a:chOff x="6806080" y="2162072"/>
            <a:chExt cx="1706897" cy="1324697"/>
          </a:xfrm>
        </p:grpSpPr>
        <p:sp>
          <p:nvSpPr>
            <p:cNvPr id="47" name="Arc 46"/>
            <p:cNvSpPr/>
            <p:nvPr/>
          </p:nvSpPr>
          <p:spPr>
            <a:xfrm rot="19849303" flipH="1" flipV="1">
              <a:off x="6806080" y="2162072"/>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3" name="TextBox 52"/>
            <p:cNvSpPr txBox="1"/>
            <p:nvPr/>
          </p:nvSpPr>
          <p:spPr>
            <a:xfrm rot="19402923">
              <a:off x="7531825" y="3005896"/>
              <a:ext cx="804259" cy="369332"/>
            </a:xfrm>
            <a:prstGeom prst="rect">
              <a:avLst/>
            </a:prstGeom>
            <a:noFill/>
          </p:spPr>
          <p:txBody>
            <a:bodyPr wrap="none" rtlCol="0">
              <a:spAutoFit/>
            </a:bodyPr>
            <a:lstStyle/>
            <a:p>
              <a:r>
                <a:rPr lang="en-US" dirty="0">
                  <a:solidFill>
                    <a:prstClr val="black"/>
                  </a:solidFill>
                </a:rPr>
                <a:t>Weeks</a:t>
              </a:r>
            </a:p>
          </p:txBody>
        </p:sp>
      </p:grpSp>
      <p:grpSp>
        <p:nvGrpSpPr>
          <p:cNvPr id="67" name="Group 66"/>
          <p:cNvGrpSpPr/>
          <p:nvPr/>
        </p:nvGrpSpPr>
        <p:grpSpPr>
          <a:xfrm>
            <a:off x="7064348" y="3744396"/>
            <a:ext cx="1706897" cy="1324697"/>
            <a:chOff x="7064348" y="3744396"/>
            <a:chExt cx="1706897" cy="1324697"/>
          </a:xfrm>
        </p:grpSpPr>
        <p:sp>
          <p:nvSpPr>
            <p:cNvPr id="50" name="Arc 49"/>
            <p:cNvSpPr/>
            <p:nvPr/>
          </p:nvSpPr>
          <p:spPr>
            <a:xfrm rot="1546502" flipH="1" flipV="1">
              <a:off x="7064348" y="374439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4" name="TextBox 53"/>
            <p:cNvSpPr txBox="1"/>
            <p:nvPr/>
          </p:nvSpPr>
          <p:spPr>
            <a:xfrm rot="1921114">
              <a:off x="7297391" y="4586856"/>
              <a:ext cx="729559" cy="400110"/>
            </a:xfrm>
            <a:prstGeom prst="rect">
              <a:avLst/>
            </a:prstGeom>
            <a:noFill/>
          </p:spPr>
          <p:txBody>
            <a:bodyPr wrap="none" rtlCol="0">
              <a:spAutoFit/>
            </a:bodyPr>
            <a:lstStyle/>
            <a:p>
              <a:r>
                <a:rPr lang="en-US" sz="2000" dirty="0">
                  <a:solidFill>
                    <a:prstClr val="black"/>
                  </a:solidFill>
                </a:rPr>
                <a:t>Years</a:t>
              </a:r>
            </a:p>
          </p:txBody>
        </p:sp>
      </p:grpSp>
      <p:grpSp>
        <p:nvGrpSpPr>
          <p:cNvPr id="61" name="Group 60"/>
          <p:cNvGrpSpPr/>
          <p:nvPr/>
        </p:nvGrpSpPr>
        <p:grpSpPr>
          <a:xfrm>
            <a:off x="3812165" y="3611041"/>
            <a:ext cx="1735106" cy="1516536"/>
            <a:chOff x="3812165" y="3611041"/>
            <a:chExt cx="1735106" cy="1516536"/>
          </a:xfrm>
        </p:grpSpPr>
        <p:sp>
          <p:nvSpPr>
            <p:cNvPr id="51" name="Arc 50"/>
            <p:cNvSpPr/>
            <p:nvPr/>
          </p:nvSpPr>
          <p:spPr>
            <a:xfrm rot="10800000">
              <a:off x="3812165" y="3611041"/>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5" name="TextBox 54"/>
            <p:cNvSpPr txBox="1"/>
            <p:nvPr/>
          </p:nvSpPr>
          <p:spPr>
            <a:xfrm>
              <a:off x="4239953" y="4665912"/>
              <a:ext cx="837217" cy="461665"/>
            </a:xfrm>
            <a:prstGeom prst="rect">
              <a:avLst/>
            </a:prstGeom>
            <a:noFill/>
          </p:spPr>
          <p:txBody>
            <a:bodyPr wrap="none" rtlCol="0">
              <a:spAutoFit/>
            </a:bodyPr>
            <a:lstStyle/>
            <a:p>
              <a:r>
                <a:rPr lang="en-US" sz="2400">
                  <a:solidFill>
                    <a:prstClr val="black"/>
                  </a:solidFill>
                </a:rPr>
                <a:t>Years</a:t>
              </a:r>
            </a:p>
          </p:txBody>
        </p:sp>
      </p:grpSp>
      <p:grpSp>
        <p:nvGrpSpPr>
          <p:cNvPr id="63" name="Group 62"/>
          <p:cNvGrpSpPr/>
          <p:nvPr/>
        </p:nvGrpSpPr>
        <p:grpSpPr>
          <a:xfrm>
            <a:off x="7052866" y="2229495"/>
            <a:ext cx="1758286" cy="1555448"/>
            <a:chOff x="7052866" y="2229495"/>
            <a:chExt cx="1758286" cy="1555448"/>
          </a:xfrm>
        </p:grpSpPr>
        <p:sp>
          <p:nvSpPr>
            <p:cNvPr id="45" name="Arc 44"/>
            <p:cNvSpPr/>
            <p:nvPr/>
          </p:nvSpPr>
          <p:spPr>
            <a:xfrm rot="19844001">
              <a:off x="7104255" y="246024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2" name="TextBox 61"/>
            <p:cNvSpPr txBox="1"/>
            <p:nvPr/>
          </p:nvSpPr>
          <p:spPr>
            <a:xfrm rot="19598848">
              <a:off x="7052866" y="2229495"/>
              <a:ext cx="902555" cy="369332"/>
            </a:xfrm>
            <a:prstGeom prst="rect">
              <a:avLst/>
            </a:prstGeom>
            <a:noFill/>
          </p:spPr>
          <p:txBody>
            <a:bodyPr wrap="none" rtlCol="0">
              <a:spAutoFit/>
            </a:bodyPr>
            <a:lstStyle/>
            <a:p>
              <a:r>
                <a:rPr lang="en-US">
                  <a:solidFill>
                    <a:prstClr val="black"/>
                  </a:solidFill>
                </a:rPr>
                <a:t>Feature</a:t>
              </a:r>
            </a:p>
          </p:txBody>
        </p:sp>
      </p:grpSp>
      <p:grpSp>
        <p:nvGrpSpPr>
          <p:cNvPr id="66" name="Group 65"/>
          <p:cNvGrpSpPr/>
          <p:nvPr/>
        </p:nvGrpSpPr>
        <p:grpSpPr>
          <a:xfrm>
            <a:off x="6832016" y="3878234"/>
            <a:ext cx="1715503" cy="1571413"/>
            <a:chOff x="6832016" y="3878234"/>
            <a:chExt cx="1715503" cy="1571413"/>
          </a:xfrm>
        </p:grpSpPr>
        <p:sp>
          <p:nvSpPr>
            <p:cNvPr id="48" name="Arc 47"/>
            <p:cNvSpPr/>
            <p:nvPr/>
          </p:nvSpPr>
          <p:spPr>
            <a:xfrm rot="1546502">
              <a:off x="6832016" y="4124950"/>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TextBox 64"/>
            <p:cNvSpPr txBox="1"/>
            <p:nvPr/>
          </p:nvSpPr>
          <p:spPr>
            <a:xfrm rot="1800574">
              <a:off x="7644964" y="3878234"/>
              <a:ext cx="902555" cy="369332"/>
            </a:xfrm>
            <a:prstGeom prst="rect">
              <a:avLst/>
            </a:prstGeom>
            <a:noFill/>
          </p:spPr>
          <p:txBody>
            <a:bodyPr wrap="none" rtlCol="0">
              <a:spAutoFit/>
            </a:bodyPr>
            <a:lstStyle/>
            <a:p>
              <a:r>
                <a:rPr lang="en-US">
                  <a:solidFill>
                    <a:prstClr val="black"/>
                  </a:solidFill>
                </a:rPr>
                <a:t>Feature</a:t>
              </a:r>
            </a:p>
          </p:txBody>
        </p:sp>
      </p:grpSp>
    </p:spTree>
    <p:extLst>
      <p:ext uri="{BB962C8B-B14F-4D97-AF65-F5344CB8AC3E}">
        <p14:creationId xmlns:p14="http://schemas.microsoft.com/office/powerpoint/2010/main" val="148198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right)">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right)">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right)">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2.8|29.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4398</TotalTime>
  <Words>12106</Words>
  <Application>Microsoft Macintosh PowerPoint</Application>
  <PresentationFormat>Widescreen</PresentationFormat>
  <Paragraphs>1704</Paragraphs>
  <Slides>82</Slides>
  <Notes>62</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82</vt:i4>
      </vt:variant>
    </vt:vector>
  </HeadingPairs>
  <TitlesOfParts>
    <vt:vector size="99" baseType="lpstr">
      <vt:lpstr>Merriweather Sans</vt:lpstr>
      <vt:lpstr>Noto Sans Symbols</vt:lpstr>
      <vt:lpstr>Arial</vt:lpstr>
      <vt:lpstr>Calibri</vt:lpstr>
      <vt:lpstr>Calibri Light</vt:lpstr>
      <vt:lpstr>Consolas</vt:lpstr>
      <vt:lpstr>Courier New</vt:lpstr>
      <vt:lpstr>Helvetica Neue</vt:lpstr>
      <vt:lpstr>LucidaGrande</vt:lpstr>
      <vt:lpstr>Wingdings</vt:lpstr>
      <vt:lpstr>Office Theme</vt:lpstr>
      <vt:lpstr>1_Office Theme</vt:lpstr>
      <vt:lpstr>1_BFN</vt:lpstr>
      <vt:lpstr>3_BFN</vt:lpstr>
      <vt:lpstr>4_BFN</vt:lpstr>
      <vt:lpstr>2_Office Theme</vt:lpstr>
      <vt:lpstr>3_Office Theme</vt:lpstr>
      <vt:lpstr>EN.601.414/614 Computer Networks  Programmable Networks</vt:lpstr>
      <vt:lpstr>Today, we will take a peek at the forefront of contemporary computer networking research…</vt:lpstr>
      <vt:lpstr>Agenda</vt:lpstr>
      <vt:lpstr>Recap: Forwarding vs. routing</vt:lpstr>
      <vt:lpstr>Recap: Forwarding</vt:lpstr>
      <vt:lpstr>Many functionalities in the data plane</vt:lpstr>
      <vt:lpstr>PowerPoint Presentation</vt:lpstr>
      <vt:lpstr>PowerPoint Presentation</vt:lpstr>
      <vt:lpstr>PowerPoint Presentation</vt:lpstr>
      <vt:lpstr>When you need a new feature…</vt:lpstr>
      <vt:lpstr>Network systems are built “bottoms-up”</vt:lpstr>
      <vt:lpstr>Network systems are starting to be  programmed “top-down”</vt:lpstr>
      <vt:lpstr>Outline</vt:lpstr>
      <vt:lpstr>Domain Specific Processors</vt:lpstr>
      <vt:lpstr>Domain Specific Processors</vt:lpstr>
      <vt:lpstr>Many functionalities in the data plane</vt:lpstr>
      <vt:lpstr>Data plane functionalities have a common style: match-action packet processing</vt:lpstr>
      <vt:lpstr>PISA: Protocol Independent Switch Architecture</vt:lpstr>
      <vt:lpstr>PowerPoint Presentation</vt:lpstr>
      <vt:lpstr>Tofino 6.5Tb/s Switch   December 2016</vt:lpstr>
      <vt:lpstr>Outline</vt:lpstr>
      <vt:lpstr>How programmability is being used </vt:lpstr>
      <vt:lpstr>Reducing complexity</vt:lpstr>
      <vt:lpstr>Reducing complexity</vt:lpstr>
      <vt:lpstr>How programmability is being used </vt:lpstr>
      <vt:lpstr>Protocol complexity 20 years ago</vt:lpstr>
      <vt:lpstr>PowerPoint Presentation</vt:lpstr>
      <vt:lpstr>Adding features: Some examples so far</vt:lpstr>
      <vt:lpstr>New applications: Some examples so far</vt:lpstr>
      <vt:lpstr>How programmability is being used </vt:lpstr>
      <vt:lpstr>P4 Runtime  Open-source project to remotely control P4 switches1</vt:lpstr>
      <vt:lpstr>How programmability is being used </vt:lpstr>
      <vt:lpstr>PowerPoint Presentation</vt:lpstr>
      <vt:lpstr>PowerPoint Presentation</vt:lpstr>
      <vt:lpstr>PowerPoint Presentation</vt:lpstr>
      <vt:lpstr>We’d like the network to answer these questions</vt:lpstr>
      <vt:lpstr>INT: Inband Network Telemetry</vt:lpstr>
      <vt:lpstr>PowerPoint Presentation</vt:lpstr>
      <vt:lpstr>Outline</vt:lpstr>
      <vt:lpstr>Serial I/O: About 30% of switch chip area</vt:lpstr>
      <vt:lpstr>Switch chip area: Serial I/O</vt:lpstr>
      <vt:lpstr>PowerPoint Presentation</vt:lpstr>
      <vt:lpstr>PowerPoint Presentation</vt:lpstr>
      <vt:lpstr>Switch chip area: Memory (Tables and Buffer)</vt:lpstr>
      <vt:lpstr>PowerPoint Presentation</vt:lpstr>
      <vt:lpstr>Switch chip area: Packet Processing Logic</vt:lpstr>
      <vt:lpstr>PowerPoint Presentation</vt:lpstr>
      <vt:lpstr>PowerPoint Presentation</vt:lpstr>
      <vt:lpstr>PowerPoint Presentation</vt:lpstr>
      <vt:lpstr>Programmable switch chips are more uniform</vt:lpstr>
      <vt:lpstr>In summary</vt:lpstr>
      <vt:lpstr>Agenda</vt:lpstr>
      <vt:lpstr>Tutorial on Assignment 4</vt:lpstr>
      <vt:lpstr>PISA: Protocol-Independent Switch Architecture</vt:lpstr>
      <vt:lpstr>PISA in Action</vt:lpstr>
      <vt:lpstr>P416 Language Elements</vt:lpstr>
      <vt:lpstr>Programming a P4 Target</vt:lpstr>
      <vt:lpstr>V1Model Architecture</vt:lpstr>
      <vt:lpstr>P416 Program Template (V1Model)</vt:lpstr>
      <vt:lpstr>P416 Hello World (V1Model)</vt:lpstr>
      <vt:lpstr>P416 Hello World (V1Model)</vt:lpstr>
      <vt:lpstr>Example: IPv4_LPM Table</vt:lpstr>
      <vt:lpstr>Example: IPv4_LPM Table</vt:lpstr>
      <vt:lpstr>Exercise 1: Access Control List for UDP Traffic</vt:lpstr>
      <vt:lpstr>Exercise 1: Access Control List for UDP Traffic</vt:lpstr>
      <vt:lpstr>Exercise 2: Load Balancing</vt:lpstr>
      <vt:lpstr>Exercise 2: Load Balancing</vt:lpstr>
      <vt:lpstr>Exercise 2: Load Balancing</vt:lpstr>
      <vt:lpstr>Group Discussion</vt:lpstr>
      <vt:lpstr>Summary</vt:lpstr>
      <vt:lpstr>Thanks! Q&amp;A</vt:lpstr>
      <vt:lpstr>V1Model Standard Metadata</vt:lpstr>
      <vt:lpstr>P416 Types (Basic and Header Types)</vt:lpstr>
      <vt:lpstr>P416 Types (Other Types)</vt:lpstr>
      <vt:lpstr>P416 Controls</vt:lpstr>
      <vt:lpstr>P416 Tables</vt:lpstr>
      <vt:lpstr>Example: Simple Actions</vt:lpstr>
      <vt:lpstr>IPv4_LPM Table</vt:lpstr>
      <vt:lpstr>Match Kinds</vt:lpstr>
      <vt:lpstr>Defining Actions for L3 forwarding</vt:lpstr>
      <vt:lpstr>Applying Tables in Controls</vt:lpstr>
      <vt:lpstr>FAQs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Jin</dc:creator>
  <cp:lastModifiedBy>Xin Jin</cp:lastModifiedBy>
  <cp:revision>776</cp:revision>
  <dcterms:created xsi:type="dcterms:W3CDTF">2017-09-02T14:15:58Z</dcterms:created>
  <dcterms:modified xsi:type="dcterms:W3CDTF">2020-11-10T18:07:07Z</dcterms:modified>
</cp:coreProperties>
</file>